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6"/>
  </p:notesMasterIdLst>
  <p:handoutMasterIdLst>
    <p:handoutMasterId r:id="rId27"/>
  </p:handoutMasterIdLst>
  <p:sldIdLst>
    <p:sldId id="1338" r:id="rId2"/>
    <p:sldId id="1587" r:id="rId3"/>
    <p:sldId id="1593" r:id="rId4"/>
    <p:sldId id="1888" r:id="rId5"/>
    <p:sldId id="1572" r:id="rId6"/>
    <p:sldId id="1573" r:id="rId7"/>
    <p:sldId id="1887" r:id="rId8"/>
    <p:sldId id="1583" r:id="rId9"/>
    <p:sldId id="1926" r:id="rId10"/>
    <p:sldId id="1594" r:id="rId11"/>
    <p:sldId id="1575" r:id="rId12"/>
    <p:sldId id="1595" r:id="rId13"/>
    <p:sldId id="1588" r:id="rId14"/>
    <p:sldId id="1890" r:id="rId15"/>
    <p:sldId id="1469" r:id="rId16"/>
    <p:sldId id="1483" r:id="rId17"/>
    <p:sldId id="1484" r:id="rId18"/>
    <p:sldId id="1488" r:id="rId19"/>
    <p:sldId id="1489" r:id="rId20"/>
    <p:sldId id="1490" r:id="rId21"/>
    <p:sldId id="1491" r:id="rId22"/>
    <p:sldId id="1591" r:id="rId23"/>
    <p:sldId id="1578" r:id="rId24"/>
    <p:sldId id="1924" r:id="rId2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F9037D-3897-4313-ACB0-65FC7A376551}">
          <p14:sldIdLst>
            <p14:sldId id="1338"/>
            <p14:sldId id="1587"/>
            <p14:sldId id="1593"/>
            <p14:sldId id="1888"/>
            <p14:sldId id="1572"/>
            <p14:sldId id="1573"/>
            <p14:sldId id="1887"/>
            <p14:sldId id="1583"/>
            <p14:sldId id="1926"/>
            <p14:sldId id="1594"/>
            <p14:sldId id="1575"/>
            <p14:sldId id="1595"/>
            <p14:sldId id="1588"/>
            <p14:sldId id="1890"/>
            <p14:sldId id="1469"/>
            <p14:sldId id="1483"/>
            <p14:sldId id="1484"/>
            <p14:sldId id="1488"/>
            <p14:sldId id="1489"/>
            <p14:sldId id="1490"/>
            <p14:sldId id="1491"/>
            <p14:sldId id="1591"/>
            <p14:sldId id="1578"/>
            <p14:sldId id="19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Forfatter" initials="F"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99ADD0"/>
    <a:srgbClr val="00BCF2"/>
    <a:srgbClr val="FF8C00"/>
    <a:srgbClr val="FFB900"/>
    <a:srgbClr val="000000"/>
    <a:srgbClr val="525252"/>
    <a:srgbClr val="EAEAE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83004" autoAdjust="0"/>
  </p:normalViewPr>
  <p:slideViewPr>
    <p:cSldViewPr snapToGrid="0">
      <p:cViewPr varScale="1">
        <p:scale>
          <a:sx n="83" d="100"/>
          <a:sy n="83" d="100"/>
        </p:scale>
        <p:origin x="48" y="437"/>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87" d="100"/>
          <a:sy n="87" d="100"/>
        </p:scale>
        <p:origin x="38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E00944-DAC0-44FF-B84F-F65CF37D45FC}" type="datetime8">
              <a:rPr lang="en-US" smtClean="0">
                <a:latin typeface="Segoe UI" pitchFamily="34" charset="0"/>
              </a:rPr>
              <a:t>11/11/2018 1:03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Developer Platform</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0B7805C-AC13-491B-9E17-1BA0CCAC14D6}" type="datetime8">
              <a:rPr lang="en-US" smtClean="0"/>
              <a:t>11/11/2018 1:03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4B1D6A3-6D43-444A-9DA0-C4F38E20E421}" type="datetime8">
              <a:rPr lang="en-US" smtClean="0"/>
              <a:t>11/11/2018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867151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11/11/2018 1:04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49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Header Placeholder 3"/>
          <p:cNvSpPr>
            <a:spLocks noGrp="1"/>
          </p:cNvSpPr>
          <p:nvPr>
            <p:ph type="hdr" sz="quarter" idx="10"/>
          </p:nvPr>
        </p:nvSpPr>
        <p:spPr/>
        <p:txBody>
          <a:bodyPr/>
          <a:lstStyle/>
          <a:p>
            <a:r>
              <a:rPr lang="en-US">
                <a:latin typeface="Segoe UI" pitchFamily="34" charset="0"/>
              </a:rPr>
              <a:t>Office Developer Platform</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B7805C-AC13-491B-9E17-1BA0CCAC14D6}" type="datetime8">
              <a:rPr lang="en-US" smtClean="0"/>
              <a:t>11/11/2018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63829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75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www.twitter.com/OfficeDev" TargetMode="External"/><Relationship Id="rId3" Type="http://schemas.openxmlformats.org/officeDocument/2006/relationships/image" Target="../media/image9.emf"/><Relationship Id="rId7" Type="http://schemas.openxmlformats.org/officeDocument/2006/relationships/hyperlink" Target="https://www.yammer.com/itpronetwork" TargetMode="External"/><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hyperlink" Target="https://www.youtube.com/playlist?list=PLWZJrkeLOrbacRLNZE05ZelBLwvyaAQtW" TargetMode="External"/><Relationship Id="rId11" Type="http://schemas.openxmlformats.org/officeDocument/2006/relationships/hyperlink" Target="http://officespdev.uservoice.com/" TargetMode="External"/><Relationship Id="rId5" Type="http://schemas.openxmlformats.org/officeDocument/2006/relationships/image" Target="../media/image11.png"/><Relationship Id="rId10" Type="http://schemas.openxmlformats.org/officeDocument/2006/relationships/hyperlink" Target="http://dev.office.com/podcasts" TargetMode="External"/><Relationship Id="rId4" Type="http://schemas.openxmlformats.org/officeDocument/2006/relationships/image" Target="../media/image10.png"/><Relationship Id="rId9" Type="http://schemas.openxmlformats.org/officeDocument/2006/relationships/hyperlink" Target="http://aka.ms/O365DevShow"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639" y="295274"/>
            <a:ext cx="11889564" cy="917575"/>
          </a:xfrm>
        </p:spPr>
        <p:txBody>
          <a:bodyPr/>
          <a:lstStyle/>
          <a:p>
            <a:r>
              <a:rPr lang="en-US"/>
              <a:t>Click to edit Master title style</a:t>
            </a:r>
            <a:endParaRPr lang="en-US" dirty="0"/>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u="sng" dirty="0">
                  <a:solidFill>
                    <a:schemeClr val="bg1"/>
                  </a:solidFill>
                  <a:latin typeface="Segoe UI"/>
                </a:rPr>
                <a:t>https://www.yammer.com/itpronetwork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http://officespdev.uservoice.com/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5">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 name="Rectangle 1">
            <a:hlinkClick r:id="rId6"/>
          </p:cNvPr>
          <p:cNvSpPr/>
          <p:nvPr userDrawn="1"/>
        </p:nvSpPr>
        <p:spPr bwMode="auto">
          <a:xfrm>
            <a:off x="6314720" y="6148471"/>
            <a:ext cx="3321109"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8" name="Rectangle 207">
            <a:hlinkClick r:id="rId7"/>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8"/>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9"/>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10"/>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2" name="Rectangle 211">
            <a:hlinkClick r:id="rId11"/>
          </p:cNvPr>
          <p:cNvSpPr/>
          <p:nvPr userDrawn="1"/>
        </p:nvSpPr>
        <p:spPr bwMode="auto">
          <a:xfrm>
            <a:off x="10132720" y="6055066"/>
            <a:ext cx="1739741" cy="399522"/>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Whit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873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0"/>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 id="2147484322"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e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jp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jpeg"/><Relationship Id="rId25" Type="http://schemas.openxmlformats.org/officeDocument/2006/relationships/image" Target="../media/image72.png"/><Relationship Id="rId2" Type="http://schemas.openxmlformats.org/officeDocument/2006/relationships/image" Target="../media/image49.png"/><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jpe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jpeg"/><Relationship Id="rId22" Type="http://schemas.openxmlformats.org/officeDocument/2006/relationships/image" Target="../media/image69.png"/><Relationship Id="rId27"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03114"/>
            <a:ext cx="5232335" cy="1828786"/>
          </a:xfrm>
        </p:spPr>
        <p:txBody>
          <a:bodyPr/>
          <a:lstStyle/>
          <a:p>
            <a:r>
              <a:rPr lang="en-US" sz="4400" dirty="0"/>
              <a:t>What is PnP and</a:t>
            </a:r>
            <a:br>
              <a:rPr lang="en-US" sz="4400" dirty="0"/>
            </a:br>
            <a:r>
              <a:rPr lang="en-US" sz="4400" dirty="0"/>
              <a:t>Basic operations</a:t>
            </a:r>
          </a:p>
        </p:txBody>
      </p:sp>
      <p:pic>
        <p:nvPicPr>
          <p:cNvPr id="6" name="Picture 5"/>
          <p:cNvPicPr>
            <a:picLocks noChangeAspect="1"/>
          </p:cNvPicPr>
          <p:nvPr/>
        </p:nvPicPr>
        <p:blipFill>
          <a:blip r:embed="rId3"/>
          <a:stretch>
            <a:fillRect/>
          </a:stretch>
        </p:blipFill>
        <p:spPr>
          <a:xfrm>
            <a:off x="9155986" y="0"/>
            <a:ext cx="3280489" cy="1451052"/>
          </a:xfrm>
          <a:prstGeom prst="rect">
            <a:avLst/>
          </a:prstGeom>
        </p:spPr>
      </p:pic>
      <p:sp>
        <p:nvSpPr>
          <p:cNvPr id="3" name="Pladsholder til tekst 2">
            <a:extLst>
              <a:ext uri="{FF2B5EF4-FFF2-40B4-BE49-F238E27FC236}">
                <a16:creationId xmlns:a16="http://schemas.microsoft.com/office/drawing/2014/main" id="{2524B12D-38ED-473E-99BF-7B578187A474}"/>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24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881" y="176"/>
            <a:ext cx="6937333" cy="6994168"/>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rgbClr val="0D0D0D"/>
              </a:solidFill>
              <a:latin typeface="Segoe UI"/>
              <a:ea typeface="Segoe UI" pitchFamily="34" charset="0"/>
              <a:cs typeface="Segoe UI" pitchFamily="34" charset="0"/>
            </a:endParaRPr>
          </a:p>
        </p:txBody>
      </p:sp>
      <p:sp>
        <p:nvSpPr>
          <p:cNvPr id="7" name="Title 1"/>
          <p:cNvSpPr txBox="1">
            <a:spLocks/>
          </p:cNvSpPr>
          <p:nvPr/>
        </p:nvSpPr>
        <p:spPr>
          <a:xfrm>
            <a:off x="475293" y="1048098"/>
            <a:ext cx="6462922" cy="1963573"/>
          </a:xfrm>
          <a:prstGeom prst="rect">
            <a:avLst/>
          </a:prstGeom>
        </p:spPr>
        <p:txBody>
          <a:bodyPr lIns="93212" tIns="46608" rIns="93212" bIns="4660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932348">
              <a:defRPr/>
            </a:pPr>
            <a:r>
              <a:rPr lang="en-US" sz="5999" spc="-306" dirty="0">
                <a:solidFill>
                  <a:srgbClr val="FFFFFF"/>
                </a:solidFill>
                <a:latin typeface="Segoe UI Light" panose="020B0502040204020203" pitchFamily="34" charset="0"/>
                <a:cs typeface="Segoe UI Light" panose="020B0502040204020203" pitchFamily="34" charset="0"/>
              </a:rPr>
              <a:t>Documentation and guidance </a:t>
            </a:r>
            <a:br>
              <a:rPr lang="en-US" sz="8971" spc="-306" dirty="0">
                <a:solidFill>
                  <a:srgbClr val="FFFFFF"/>
                </a:solidFill>
                <a:latin typeface="Segoe UI Light" panose="020B0502040204020203" pitchFamily="34" charset="0"/>
                <a:cs typeface="Segoe UI Light" panose="020B0502040204020203" pitchFamily="34" charset="0"/>
              </a:rPr>
            </a:br>
            <a:r>
              <a:rPr lang="en-US" sz="4080" spc="-306" dirty="0">
                <a:solidFill>
                  <a:srgbClr val="FFFFFF"/>
                </a:solidFill>
                <a:latin typeface="Segoe UI Light" panose="020B0502040204020203" pitchFamily="34" charset="0"/>
                <a:cs typeface="Segoe UI Light" panose="020B0502040204020203" pitchFamily="34" charset="0"/>
              </a:rPr>
              <a:t>aka.ms/</a:t>
            </a:r>
            <a:r>
              <a:rPr lang="en-US" sz="4080" spc="-306" dirty="0" err="1">
                <a:solidFill>
                  <a:srgbClr val="FFFFFF"/>
                </a:solidFill>
                <a:latin typeface="Segoe UI Light" panose="020B0502040204020203" pitchFamily="34" charset="0"/>
                <a:cs typeface="Segoe UI Light" panose="020B0502040204020203" pitchFamily="34" charset="0"/>
              </a:rPr>
              <a:t>spdev</a:t>
            </a:r>
            <a:r>
              <a:rPr lang="en-US" sz="4080" spc="-306" dirty="0">
                <a:solidFill>
                  <a:srgbClr val="FFFFFF"/>
                </a:solidFill>
                <a:latin typeface="Segoe UI Light" panose="020B0502040204020203" pitchFamily="34" charset="0"/>
                <a:cs typeface="Segoe UI Light" panose="020B0502040204020203" pitchFamily="34" charset="0"/>
              </a:rPr>
              <a:t>-docs</a:t>
            </a:r>
            <a:br>
              <a:rPr lang="en-US" sz="4080" spc="-306" dirty="0">
                <a:solidFill>
                  <a:srgbClr val="FFFFFF"/>
                </a:solidFill>
                <a:latin typeface="Segoe UI Light" panose="020B0502040204020203" pitchFamily="34" charset="0"/>
                <a:cs typeface="Segoe UI Light" panose="020B0502040204020203" pitchFamily="34" charset="0"/>
              </a:rPr>
            </a:br>
            <a:endParaRPr lang="en-US" sz="4080" spc="-306" dirty="0">
              <a:solidFill>
                <a:srgbClr val="FFFFFF"/>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5293" y="3567516"/>
            <a:ext cx="5211176" cy="2689435"/>
          </a:xfrm>
          <a:prstGeom prst="rect">
            <a:avLst/>
          </a:prstGeom>
          <a:noFill/>
        </p:spPr>
        <p:txBody>
          <a:bodyPr wrap="square" lIns="0" tIns="0" rIns="0" bIns="0" rtlCol="0">
            <a:spAutoFit/>
          </a:bodyPr>
          <a:lstStyle/>
          <a:p>
            <a:pPr marL="815692" lvl="1" indent="-349589" defTabSz="932563">
              <a:buFont typeface="Arial" panose="020B0604020202020204" pitchFamily="34" charset="0"/>
              <a:buChar char="•"/>
              <a:defRPr/>
            </a:pPr>
            <a:r>
              <a:rPr lang="en-US" sz="2448" spc="-71" dirty="0">
                <a:solidFill>
                  <a:srgbClr val="FFFFFF"/>
                </a:solidFill>
                <a:latin typeface="Segoe UI Light" panose="020B0502040204020203" pitchFamily="34" charset="0"/>
                <a:cs typeface="Segoe UI Light" panose="020B0502040204020203" pitchFamily="34" charset="0"/>
              </a:rPr>
              <a:t>Consolidated location for documentation and guidance</a:t>
            </a:r>
          </a:p>
          <a:p>
            <a:pPr marL="815692" lvl="1" indent="-349589" defTabSz="932563">
              <a:buFont typeface="Arial" panose="020B0604020202020204" pitchFamily="34" charset="0"/>
              <a:buChar char="•"/>
              <a:defRPr/>
            </a:pPr>
            <a:r>
              <a:rPr lang="en-US" sz="2448" spc="-71" dirty="0">
                <a:solidFill>
                  <a:srgbClr val="FFFFFF"/>
                </a:solidFill>
                <a:latin typeface="Segoe UI Light" panose="020B0502040204020203" pitchFamily="34" charset="0"/>
                <a:cs typeface="Segoe UI Light" panose="020B0502040204020203" pitchFamily="34" charset="0"/>
              </a:rPr>
              <a:t>SharePoint Framework, including API reference</a:t>
            </a:r>
          </a:p>
          <a:p>
            <a:pPr marL="815692" lvl="1" indent="-349589" defTabSz="932563">
              <a:buFont typeface="Arial" panose="020B0604020202020204" pitchFamily="34" charset="0"/>
              <a:buChar char="•"/>
              <a:defRPr/>
            </a:pPr>
            <a:r>
              <a:rPr lang="en-US" sz="2448" spc="-71" dirty="0">
                <a:solidFill>
                  <a:srgbClr val="FFFFFF"/>
                </a:solidFill>
                <a:latin typeface="Segoe UI Light" panose="020B0502040204020203" pitchFamily="34" charset="0"/>
                <a:cs typeface="Segoe UI Light" panose="020B0502040204020203" pitchFamily="34" charset="0"/>
              </a:rPr>
              <a:t>SharePoint add-ins</a:t>
            </a:r>
          </a:p>
          <a:p>
            <a:pPr marL="815692" lvl="1" indent="-349589" defTabSz="932563">
              <a:buFont typeface="Arial" panose="020B0604020202020204" pitchFamily="34" charset="0"/>
              <a:buChar char="•"/>
              <a:defRPr/>
            </a:pPr>
            <a:r>
              <a:rPr lang="en-US" sz="2448" spc="-71" dirty="0">
                <a:solidFill>
                  <a:srgbClr val="FFFFFF"/>
                </a:solidFill>
                <a:latin typeface="Segoe UI Light" panose="020B0502040204020203" pitchFamily="34" charset="0"/>
                <a:cs typeface="Segoe UI Light" panose="020B0502040204020203" pitchFamily="34" charset="0"/>
              </a:rPr>
              <a:t>Declarative customizations</a:t>
            </a:r>
          </a:p>
          <a:p>
            <a:pPr marL="466102" lvl="1" defTabSz="932563">
              <a:defRPr/>
            </a:pPr>
            <a:r>
              <a:rPr lang="en-US" sz="2448" spc="-71" dirty="0">
                <a:solidFill>
                  <a:srgbClr val="FFFFFF"/>
                </a:solidFill>
                <a:latin typeface="Segoe UI Light" panose="020B0502040204020203" pitchFamily="34" charset="0"/>
                <a:cs typeface="Segoe UI Light" panose="020B0502040204020203" pitchFamily="34" charset="0"/>
              </a:rPr>
              <a:t>etc.</a:t>
            </a:r>
          </a:p>
        </p:txBody>
      </p:sp>
      <p:pic>
        <p:nvPicPr>
          <p:cNvPr id="2" name="Picture 1">
            <a:extLst>
              <a:ext uri="{FF2B5EF4-FFF2-40B4-BE49-F238E27FC236}">
                <a16:creationId xmlns:a16="http://schemas.microsoft.com/office/drawing/2014/main" id="{90C86211-5AAA-480D-9E1E-34538D733512}"/>
              </a:ext>
            </a:extLst>
          </p:cNvPr>
          <p:cNvPicPr>
            <a:picLocks noChangeAspect="1"/>
          </p:cNvPicPr>
          <p:nvPr/>
        </p:nvPicPr>
        <p:blipFill>
          <a:blip r:embed="rId2"/>
          <a:stretch>
            <a:fillRect/>
          </a:stretch>
        </p:blipFill>
        <p:spPr>
          <a:xfrm>
            <a:off x="5540645" y="2029885"/>
            <a:ext cx="6566680" cy="3730884"/>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667CDF06-BA8A-456A-9812-09D9FA73CBCA}"/>
              </a:ext>
            </a:extLst>
          </p:cNvPr>
          <p:cNvPicPr>
            <a:picLocks noChangeAspect="1"/>
          </p:cNvPicPr>
          <p:nvPr/>
        </p:nvPicPr>
        <p:blipFill>
          <a:blip r:embed="rId3"/>
          <a:stretch>
            <a:fillRect/>
          </a:stretch>
        </p:blipFill>
        <p:spPr>
          <a:xfrm>
            <a:off x="11203634" y="6295197"/>
            <a:ext cx="1133957" cy="571460"/>
          </a:xfrm>
          <a:prstGeom prst="rect">
            <a:avLst/>
          </a:prstGeom>
        </p:spPr>
      </p:pic>
    </p:spTree>
    <p:extLst>
      <p:ext uri="{BB962C8B-B14F-4D97-AF65-F5344CB8AC3E}">
        <p14:creationId xmlns:p14="http://schemas.microsoft.com/office/powerpoint/2010/main" val="35237956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881" y="176"/>
            <a:ext cx="6937333" cy="6994168"/>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rgbClr val="0D0D0D"/>
              </a:solidFill>
              <a:latin typeface="Segoe UI"/>
              <a:ea typeface="Segoe UI" pitchFamily="34" charset="0"/>
              <a:cs typeface="Segoe UI" pitchFamily="34" charset="0"/>
            </a:endParaRPr>
          </a:p>
        </p:txBody>
      </p:sp>
      <p:sp>
        <p:nvSpPr>
          <p:cNvPr id="7" name="Title 1"/>
          <p:cNvSpPr txBox="1">
            <a:spLocks/>
          </p:cNvSpPr>
          <p:nvPr/>
        </p:nvSpPr>
        <p:spPr>
          <a:xfrm>
            <a:off x="475292" y="1048098"/>
            <a:ext cx="11367735" cy="1963573"/>
          </a:xfrm>
          <a:prstGeom prst="rect">
            <a:avLst/>
          </a:prstGeom>
        </p:spPr>
        <p:txBody>
          <a:bodyPr lIns="93212" tIns="46608" rIns="93212" bIns="4660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932348">
              <a:defRPr/>
            </a:pPr>
            <a:r>
              <a:rPr lang="en-US" sz="5999" spc="-306" dirty="0">
                <a:solidFill>
                  <a:srgbClr val="FFFFFF"/>
                </a:solidFill>
                <a:latin typeface="Segoe UI Light" panose="020B0502040204020203" pitchFamily="34" charset="0"/>
                <a:cs typeface="Segoe UI Light" panose="020B0502040204020203" pitchFamily="34" charset="0"/>
              </a:rPr>
              <a:t>Videos and webcasts</a:t>
            </a:r>
            <a:br>
              <a:rPr lang="en-US" sz="8971" spc="-306" dirty="0">
                <a:solidFill>
                  <a:srgbClr val="FFFFFF"/>
                </a:solidFill>
                <a:latin typeface="Segoe UI Light" panose="020B0502040204020203" pitchFamily="34" charset="0"/>
                <a:cs typeface="Segoe UI Light" panose="020B0502040204020203" pitchFamily="34" charset="0"/>
              </a:rPr>
            </a:br>
            <a:r>
              <a:rPr lang="en-US" sz="4080" spc="-306" dirty="0">
                <a:solidFill>
                  <a:srgbClr val="FFFFFF"/>
                </a:solidFill>
                <a:latin typeface="Segoe UI Light" panose="020B0502040204020203" pitchFamily="34" charset="0"/>
                <a:cs typeface="Segoe UI Light" panose="020B0502040204020203" pitchFamily="34" charset="0"/>
              </a:rPr>
              <a:t>aka.ms/</a:t>
            </a:r>
            <a:r>
              <a:rPr lang="en-US" sz="4080" spc="-306" dirty="0" err="1">
                <a:solidFill>
                  <a:srgbClr val="FFFFFF"/>
                </a:solidFill>
                <a:latin typeface="Segoe UI Light" panose="020B0502040204020203" pitchFamily="34" charset="0"/>
                <a:cs typeface="Segoe UI Light" panose="020B0502040204020203" pitchFamily="34" charset="0"/>
              </a:rPr>
              <a:t>spdev</a:t>
            </a:r>
            <a:r>
              <a:rPr lang="en-US" sz="4080" spc="-306" dirty="0">
                <a:solidFill>
                  <a:srgbClr val="FFFFFF"/>
                </a:solidFill>
                <a:latin typeface="Segoe UI Light" panose="020B0502040204020203" pitchFamily="34" charset="0"/>
                <a:cs typeface="Segoe UI Light" panose="020B0502040204020203" pitchFamily="34" charset="0"/>
              </a:rPr>
              <a:t>-videos</a:t>
            </a:r>
            <a:br>
              <a:rPr lang="en-US" sz="4080" spc="-306" dirty="0">
                <a:solidFill>
                  <a:srgbClr val="FFFFFF"/>
                </a:solidFill>
                <a:latin typeface="Segoe UI Light" panose="020B0502040204020203" pitchFamily="34" charset="0"/>
                <a:cs typeface="Segoe UI Light" panose="020B0502040204020203" pitchFamily="34" charset="0"/>
              </a:rPr>
            </a:br>
            <a:endParaRPr lang="en-US" sz="4080" spc="-306" dirty="0">
              <a:solidFill>
                <a:srgbClr val="FFFFFF"/>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357745" y="2922539"/>
            <a:ext cx="5211176" cy="3515721"/>
          </a:xfrm>
          <a:prstGeom prst="rect">
            <a:avLst/>
          </a:prstGeom>
          <a:noFill/>
        </p:spPr>
        <p:txBody>
          <a:bodyPr wrap="square" lIns="0" tIns="0" rIns="0" bIns="0" rtlCol="0">
            <a:spAutoFit/>
          </a:bodyPr>
          <a:lstStyle/>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Web cast recordings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Quick Guidance Videos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Tutorial Videos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Training Videos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Weekly and monthly community call recordings</a:t>
            </a:r>
          </a:p>
          <a:p>
            <a:pPr marL="815692" lvl="1" indent="-349589" defTabSz="932563">
              <a:buFont typeface="Arial" panose="020B0604020202020204" pitchFamily="34" charset="0"/>
              <a:buChar char="•"/>
              <a:defRPr/>
            </a:pPr>
            <a:endParaRPr lang="en-US" sz="2800" spc="-71" dirty="0">
              <a:solidFill>
                <a:srgbClr val="FFFFFF"/>
              </a:solidFill>
              <a:latin typeface="Segoe UI Light" panose="020B0502040204020203" pitchFamily="34" charset="0"/>
              <a:cs typeface="Segoe UI Light" panose="020B0502040204020203" pitchFamily="34" charset="0"/>
            </a:endParaRPr>
          </a:p>
          <a:p>
            <a:pPr marL="466102" lvl="1" defTabSz="932563">
              <a:defRPr/>
            </a:pPr>
            <a:r>
              <a:rPr lang="en-US" sz="2800" spc="-71" dirty="0">
                <a:solidFill>
                  <a:srgbClr val="FFFFFF"/>
                </a:solidFill>
                <a:latin typeface="Segoe UI Light" panose="020B0502040204020203" pitchFamily="34" charset="0"/>
                <a:cs typeface="Segoe UI Light" panose="020B0502040204020203" pitchFamily="34" charset="0"/>
              </a:rPr>
              <a:t>&gt;350 videos already </a:t>
            </a:r>
          </a:p>
        </p:txBody>
      </p:sp>
      <p:pic>
        <p:nvPicPr>
          <p:cNvPr id="4" name="Picture 3">
            <a:extLst>
              <a:ext uri="{FF2B5EF4-FFF2-40B4-BE49-F238E27FC236}">
                <a16:creationId xmlns:a16="http://schemas.microsoft.com/office/drawing/2014/main" id="{07A8652C-5B8B-486C-9C8E-6123D5BB0D2B}"/>
              </a:ext>
            </a:extLst>
          </p:cNvPr>
          <p:cNvPicPr>
            <a:picLocks noChangeAspect="1"/>
          </p:cNvPicPr>
          <p:nvPr/>
        </p:nvPicPr>
        <p:blipFill>
          <a:blip r:embed="rId2"/>
          <a:stretch>
            <a:fillRect/>
          </a:stretch>
        </p:blipFill>
        <p:spPr>
          <a:xfrm>
            <a:off x="6785277" y="128519"/>
            <a:ext cx="3590817" cy="6737486"/>
          </a:xfrm>
          <a:prstGeom prst="rect">
            <a:avLst/>
          </a:prstGeom>
        </p:spPr>
      </p:pic>
      <p:pic>
        <p:nvPicPr>
          <p:cNvPr id="11" name="Picture 2" descr="Image result for youtub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4447" y="2363048"/>
            <a:ext cx="2958581" cy="1840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6BB0B21-6377-4883-A35D-853F5F656DA4}"/>
              </a:ext>
            </a:extLst>
          </p:cNvPr>
          <p:cNvPicPr>
            <a:picLocks noChangeAspect="1"/>
          </p:cNvPicPr>
          <p:nvPr/>
        </p:nvPicPr>
        <p:blipFill>
          <a:blip r:embed="rId4"/>
          <a:stretch>
            <a:fillRect/>
          </a:stretch>
        </p:blipFill>
        <p:spPr>
          <a:xfrm>
            <a:off x="11203634" y="6295197"/>
            <a:ext cx="1133957" cy="571460"/>
          </a:xfrm>
          <a:prstGeom prst="rect">
            <a:avLst/>
          </a:prstGeom>
        </p:spPr>
      </p:pic>
    </p:spTree>
    <p:extLst>
      <p:ext uri="{BB962C8B-B14F-4D97-AF65-F5344CB8AC3E}">
        <p14:creationId xmlns:p14="http://schemas.microsoft.com/office/powerpoint/2010/main" val="40843550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881" y="176"/>
            <a:ext cx="6937333" cy="6994168"/>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rgbClr val="0D0D0D"/>
              </a:solidFill>
              <a:latin typeface="Segoe UI"/>
              <a:ea typeface="Segoe UI" pitchFamily="34" charset="0"/>
              <a:cs typeface="Segoe UI" pitchFamily="34" charset="0"/>
            </a:endParaRPr>
          </a:p>
        </p:txBody>
      </p:sp>
      <p:sp>
        <p:nvSpPr>
          <p:cNvPr id="7" name="Title 1"/>
          <p:cNvSpPr txBox="1">
            <a:spLocks/>
          </p:cNvSpPr>
          <p:nvPr/>
        </p:nvSpPr>
        <p:spPr>
          <a:xfrm>
            <a:off x="475293" y="1048098"/>
            <a:ext cx="6937333" cy="1963573"/>
          </a:xfrm>
          <a:prstGeom prst="rect">
            <a:avLst/>
          </a:prstGeom>
        </p:spPr>
        <p:txBody>
          <a:bodyPr lIns="93212" tIns="46608" rIns="93212" bIns="4660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932348">
              <a:defRPr/>
            </a:pPr>
            <a:r>
              <a:rPr lang="en-US" sz="5399" spc="-306" dirty="0">
                <a:solidFill>
                  <a:srgbClr val="FFFFFF"/>
                </a:solidFill>
                <a:latin typeface="Segoe UI Light" panose="020B0502040204020203" pitchFamily="34" charset="0"/>
                <a:cs typeface="Segoe UI Light" panose="020B0502040204020203" pitchFamily="34" charset="0"/>
              </a:rPr>
              <a:t>Samples and solutions</a:t>
            </a:r>
          </a:p>
          <a:p>
            <a:pPr defTabSz="932348">
              <a:defRPr/>
            </a:pPr>
            <a:r>
              <a:rPr lang="en-US" sz="3999" spc="-306" dirty="0">
                <a:solidFill>
                  <a:srgbClr val="FFFFFF"/>
                </a:solidFill>
                <a:latin typeface="Segoe UI Light" panose="020B0502040204020203" pitchFamily="34" charset="0"/>
                <a:cs typeface="Segoe UI Light" panose="020B0502040204020203" pitchFamily="34" charset="0"/>
              </a:rPr>
              <a:t>github.com/</a:t>
            </a:r>
            <a:r>
              <a:rPr lang="en-US" sz="3999" spc="-306" dirty="0" err="1">
                <a:solidFill>
                  <a:srgbClr val="FFFFFF"/>
                </a:solidFill>
                <a:latin typeface="Segoe UI Light" panose="020B0502040204020203" pitchFamily="34" charset="0"/>
                <a:cs typeface="Segoe UI Light" panose="020B0502040204020203" pitchFamily="34" charset="0"/>
              </a:rPr>
              <a:t>sharepoint</a:t>
            </a:r>
            <a:endParaRPr lang="en-US" sz="3999" spc="-306" dirty="0">
              <a:solidFill>
                <a:srgbClr val="FFFFFF"/>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357745" y="2922539"/>
            <a:ext cx="5211176" cy="3515721"/>
          </a:xfrm>
          <a:prstGeom prst="rect">
            <a:avLst/>
          </a:prstGeom>
          <a:noFill/>
        </p:spPr>
        <p:txBody>
          <a:bodyPr wrap="square" lIns="0" tIns="0" rIns="0" bIns="0" rtlCol="0">
            <a:spAutoFit/>
          </a:bodyPr>
          <a:lstStyle/>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SharePoint Framework</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Provider hosted Add-ins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Reusable controls and components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PnP PowerShell and Scripts</a:t>
            </a:r>
          </a:p>
          <a:p>
            <a:pPr marL="815692" lvl="1" indent="-349589" defTabSz="932563">
              <a:buFont typeface="Arial" panose="020B0604020202020204" pitchFamily="34" charset="0"/>
              <a:buChar char="•"/>
              <a:defRPr/>
            </a:pPr>
            <a:r>
              <a:rPr lang="en-US" sz="2800" spc="-71" dirty="0">
                <a:solidFill>
                  <a:srgbClr val="FFFFFF"/>
                </a:solidFill>
                <a:latin typeface="Segoe UI Light" panose="020B0502040204020203" pitchFamily="34" charset="0"/>
                <a:cs typeface="Segoe UI Light" panose="020B0502040204020203" pitchFamily="34" charset="0"/>
              </a:rPr>
              <a:t>Build extensions</a:t>
            </a:r>
          </a:p>
          <a:p>
            <a:pPr marL="815692" lvl="1" indent="-349589" defTabSz="932563">
              <a:buFont typeface="Arial" panose="020B0604020202020204" pitchFamily="34" charset="0"/>
              <a:buChar char="•"/>
              <a:defRPr/>
            </a:pPr>
            <a:endParaRPr lang="en-US" sz="2800" spc="-71" dirty="0">
              <a:solidFill>
                <a:srgbClr val="FFFFFF"/>
              </a:solidFill>
              <a:latin typeface="Segoe UI Light" panose="020B0502040204020203" pitchFamily="34" charset="0"/>
              <a:cs typeface="Segoe UI Light" panose="020B0502040204020203" pitchFamily="34" charset="0"/>
            </a:endParaRPr>
          </a:p>
          <a:p>
            <a:pPr marL="466102" lvl="1" defTabSz="932563">
              <a:defRPr/>
            </a:pPr>
            <a:r>
              <a:rPr lang="en-US" sz="2800" spc="-71" dirty="0">
                <a:solidFill>
                  <a:srgbClr val="FFFFFF"/>
                </a:solidFill>
                <a:latin typeface="Segoe UI Light" panose="020B0502040204020203" pitchFamily="34" charset="0"/>
                <a:cs typeface="Segoe UI Light" panose="020B0502040204020203" pitchFamily="34" charset="0"/>
              </a:rPr>
              <a:t>&gt;450 samples</a:t>
            </a:r>
          </a:p>
        </p:txBody>
      </p:sp>
      <p:pic>
        <p:nvPicPr>
          <p:cNvPr id="6" name="Picture 5">
            <a:extLst>
              <a:ext uri="{FF2B5EF4-FFF2-40B4-BE49-F238E27FC236}">
                <a16:creationId xmlns:a16="http://schemas.microsoft.com/office/drawing/2014/main" id="{0EE2AD03-0A90-495C-A6A9-DF4A60E5D1DC}"/>
              </a:ext>
            </a:extLst>
          </p:cNvPr>
          <p:cNvPicPr>
            <a:picLocks noChangeAspect="1"/>
          </p:cNvPicPr>
          <p:nvPr/>
        </p:nvPicPr>
        <p:blipFill>
          <a:blip r:embed="rId2"/>
          <a:stretch>
            <a:fillRect/>
          </a:stretch>
        </p:blipFill>
        <p:spPr>
          <a:xfrm>
            <a:off x="11203634" y="6295197"/>
            <a:ext cx="1133957" cy="571460"/>
          </a:xfrm>
          <a:prstGeom prst="rect">
            <a:avLst/>
          </a:prstGeom>
        </p:spPr>
      </p:pic>
      <p:pic>
        <p:nvPicPr>
          <p:cNvPr id="2" name="Picture 1">
            <a:extLst>
              <a:ext uri="{FF2B5EF4-FFF2-40B4-BE49-F238E27FC236}">
                <a16:creationId xmlns:a16="http://schemas.microsoft.com/office/drawing/2014/main" id="{BB3FBD3D-574D-487F-B512-8B6DF4BCB731}"/>
              </a:ext>
            </a:extLst>
          </p:cNvPr>
          <p:cNvPicPr>
            <a:picLocks noChangeAspect="1"/>
          </p:cNvPicPr>
          <p:nvPr/>
        </p:nvPicPr>
        <p:blipFill>
          <a:blip r:embed="rId3"/>
          <a:stretch>
            <a:fillRect/>
          </a:stretch>
        </p:blipFill>
        <p:spPr>
          <a:xfrm>
            <a:off x="6043333" y="1802740"/>
            <a:ext cx="6091275" cy="4143685"/>
          </a:xfrm>
          <a:prstGeom prst="rect">
            <a:avLst/>
          </a:prstGeom>
        </p:spPr>
      </p:pic>
    </p:spTree>
    <p:extLst>
      <p:ext uri="{BB962C8B-B14F-4D97-AF65-F5344CB8AC3E}">
        <p14:creationId xmlns:p14="http://schemas.microsoft.com/office/powerpoint/2010/main" val="42418116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8349" y="2561291"/>
            <a:ext cx="7199778" cy="153835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799" dirty="0">
                <a:gradFill>
                  <a:gsLst>
                    <a:gs pos="2917">
                      <a:srgbClr val="1A1A1A"/>
                    </a:gs>
                    <a:gs pos="30000">
                      <a:srgbClr val="1A1A1A"/>
                    </a:gs>
                  </a:gsLst>
                  <a:lin ang="5400000" scaled="0"/>
                </a:gradFill>
                <a:latin typeface="Segoe UI"/>
              </a:rPr>
              <a:t>Reuse</a:t>
            </a:r>
            <a:endParaRPr lang="fi-FI" sz="8799" dirty="0" err="1">
              <a:gradFill>
                <a:gsLst>
                  <a:gs pos="2917">
                    <a:srgbClr val="1A1A1A"/>
                  </a:gs>
                  <a:gs pos="30000">
                    <a:srgbClr val="1A1A1A"/>
                  </a:gs>
                </a:gsLst>
                <a:lin ang="5400000" scaled="0"/>
              </a:gradFill>
              <a:latin typeface="Segoe UI"/>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2979427" y="2189656"/>
            <a:ext cx="0" cy="2152344"/>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BF2C1C9-BE9F-40B2-B4B1-79F755CBC6A0}"/>
              </a:ext>
            </a:extLst>
          </p:cNvPr>
          <p:cNvSpPr txBox="1"/>
          <p:nvPr/>
        </p:nvSpPr>
        <p:spPr>
          <a:xfrm>
            <a:off x="5265067" y="6421645"/>
            <a:ext cx="1981306"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dirty="0">
                <a:solidFill>
                  <a:srgbClr val="1A1A1A">
                    <a:lumMod val="60000"/>
                    <a:lumOff val="40000"/>
                  </a:srgbClr>
                </a:solidFill>
                <a:latin typeface="Segoe UI"/>
              </a:rPr>
              <a:t>aka.ms/</a:t>
            </a:r>
            <a:r>
              <a:rPr lang="en-US" sz="2000" dirty="0" err="1">
                <a:solidFill>
                  <a:srgbClr val="1A1A1A">
                    <a:lumMod val="60000"/>
                    <a:lumOff val="40000"/>
                  </a:srgbClr>
                </a:solidFill>
                <a:latin typeface="Segoe UI"/>
              </a:rPr>
              <a:t>sppnp</a:t>
            </a:r>
            <a:endParaRPr lang="en-US" sz="2000" dirty="0">
              <a:solidFill>
                <a:srgbClr val="1A1A1A">
                  <a:lumMod val="60000"/>
                  <a:lumOff val="40000"/>
                </a:srgbClr>
              </a:solidFill>
              <a:latin typeface="Segoe UI"/>
            </a:endParaRPr>
          </a:p>
        </p:txBody>
      </p:sp>
    </p:spTree>
    <p:extLst>
      <p:ext uri="{BB962C8B-B14F-4D97-AF65-F5344CB8AC3E}">
        <p14:creationId xmlns:p14="http://schemas.microsoft.com/office/powerpoint/2010/main" val="57744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A97D70-1051-44BF-862E-797E30B30286}"/>
              </a:ext>
            </a:extLst>
          </p:cNvPr>
          <p:cNvPicPr>
            <a:picLocks noChangeAspect="1"/>
          </p:cNvPicPr>
          <p:nvPr/>
        </p:nvPicPr>
        <p:blipFill>
          <a:blip r:embed="rId2"/>
          <a:stretch>
            <a:fillRect/>
          </a:stretch>
        </p:blipFill>
        <p:spPr>
          <a:xfrm>
            <a:off x="11203634" y="6295197"/>
            <a:ext cx="1133957" cy="571460"/>
          </a:xfrm>
          <a:prstGeom prst="rect">
            <a:avLst/>
          </a:prstGeom>
        </p:spPr>
      </p:pic>
      <p:sp>
        <p:nvSpPr>
          <p:cNvPr id="4" name="TextBox 3">
            <a:extLst>
              <a:ext uri="{FF2B5EF4-FFF2-40B4-BE49-F238E27FC236}">
                <a16:creationId xmlns:a16="http://schemas.microsoft.com/office/drawing/2014/main" id="{0C03D4D8-30DD-44B9-8941-FF897818CE0E}"/>
              </a:ext>
            </a:extLst>
          </p:cNvPr>
          <p:cNvSpPr txBox="1"/>
          <p:nvPr/>
        </p:nvSpPr>
        <p:spPr>
          <a:xfrm>
            <a:off x="3460246" y="0"/>
            <a:ext cx="9670229" cy="167843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9791" dirty="0">
                <a:gradFill>
                  <a:gsLst>
                    <a:gs pos="2917">
                      <a:srgbClr val="1A1A1A"/>
                    </a:gs>
                    <a:gs pos="30000">
                      <a:srgbClr val="1A1A1A"/>
                    </a:gs>
                  </a:gsLst>
                  <a:lin ang="5400000" scaled="0"/>
                </a:gradFill>
                <a:latin typeface="Segoe UI"/>
              </a:rPr>
              <a:t>PnP PowerShell</a:t>
            </a:r>
            <a:endParaRPr lang="fi-FI" sz="9791" dirty="0" err="1">
              <a:gradFill>
                <a:gsLst>
                  <a:gs pos="2917">
                    <a:srgbClr val="1A1A1A"/>
                  </a:gs>
                  <a:gs pos="30000">
                    <a:srgbClr val="1A1A1A"/>
                  </a:gs>
                </a:gsLst>
                <a:lin ang="5400000" scaled="0"/>
              </a:gradFill>
              <a:latin typeface="Segoe UI"/>
            </a:endParaRPr>
          </a:p>
        </p:txBody>
      </p:sp>
      <p:sp>
        <p:nvSpPr>
          <p:cNvPr id="5" name="TextBox 4">
            <a:extLst>
              <a:ext uri="{FF2B5EF4-FFF2-40B4-BE49-F238E27FC236}">
                <a16:creationId xmlns:a16="http://schemas.microsoft.com/office/drawing/2014/main" id="{E2AE9E63-D0E9-49A9-99D9-50D4CD7ED3C9}"/>
              </a:ext>
            </a:extLst>
          </p:cNvPr>
          <p:cNvSpPr txBox="1"/>
          <p:nvPr/>
        </p:nvSpPr>
        <p:spPr>
          <a:xfrm>
            <a:off x="-627761" y="5917064"/>
            <a:ext cx="6235299" cy="144797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159" dirty="0">
                <a:gradFill>
                  <a:gsLst>
                    <a:gs pos="2917">
                      <a:srgbClr val="1A1A1A"/>
                    </a:gs>
                    <a:gs pos="30000">
                      <a:srgbClr val="1A1A1A"/>
                    </a:gs>
                  </a:gsLst>
                  <a:lin ang="5400000" scaled="0"/>
                </a:gradFill>
                <a:latin typeface="Segoe UI"/>
              </a:rPr>
              <a:t>PnP CSOM</a:t>
            </a:r>
            <a:endParaRPr lang="fi-FI" sz="8159" dirty="0" err="1">
              <a:gradFill>
                <a:gsLst>
                  <a:gs pos="2917">
                    <a:srgbClr val="1A1A1A"/>
                  </a:gs>
                  <a:gs pos="30000">
                    <a:srgbClr val="1A1A1A"/>
                  </a:gs>
                </a:gsLst>
                <a:lin ang="5400000" scaled="0"/>
              </a:gradFill>
              <a:latin typeface="Segoe UI"/>
            </a:endParaRPr>
          </a:p>
        </p:txBody>
      </p:sp>
      <p:sp>
        <p:nvSpPr>
          <p:cNvPr id="6" name="TextBox 5">
            <a:extLst>
              <a:ext uri="{FF2B5EF4-FFF2-40B4-BE49-F238E27FC236}">
                <a16:creationId xmlns:a16="http://schemas.microsoft.com/office/drawing/2014/main" id="{1BF6C7DB-9157-415E-B3DF-A918879280BB}"/>
              </a:ext>
            </a:extLst>
          </p:cNvPr>
          <p:cNvSpPr txBox="1"/>
          <p:nvPr/>
        </p:nvSpPr>
        <p:spPr>
          <a:xfrm>
            <a:off x="474256" y="2023200"/>
            <a:ext cx="2985990" cy="144797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159" dirty="0">
                <a:gradFill>
                  <a:gsLst>
                    <a:gs pos="2917">
                      <a:srgbClr val="1A1A1A"/>
                    </a:gs>
                    <a:gs pos="30000">
                      <a:srgbClr val="1A1A1A"/>
                    </a:gs>
                  </a:gsLst>
                  <a:lin ang="5400000" scaled="0"/>
                </a:gradFill>
                <a:latin typeface="Segoe UI"/>
              </a:rPr>
              <a:t>PnPjs</a:t>
            </a:r>
            <a:endParaRPr lang="fi-FI" sz="8159" dirty="0" err="1">
              <a:gradFill>
                <a:gsLst>
                  <a:gs pos="2917">
                    <a:srgbClr val="1A1A1A"/>
                  </a:gs>
                  <a:gs pos="30000">
                    <a:srgbClr val="1A1A1A"/>
                  </a:gs>
                </a:gsLst>
                <a:lin ang="5400000" scaled="0"/>
              </a:gradFill>
              <a:latin typeface="Segoe UI"/>
            </a:endParaRPr>
          </a:p>
        </p:txBody>
      </p:sp>
      <p:sp>
        <p:nvSpPr>
          <p:cNvPr id="7" name="TextBox 6">
            <a:extLst>
              <a:ext uri="{FF2B5EF4-FFF2-40B4-BE49-F238E27FC236}">
                <a16:creationId xmlns:a16="http://schemas.microsoft.com/office/drawing/2014/main" id="{198AEA38-58E0-48F3-94F8-C981D2579EB3}"/>
              </a:ext>
            </a:extLst>
          </p:cNvPr>
          <p:cNvSpPr txBox="1"/>
          <p:nvPr/>
        </p:nvSpPr>
        <p:spPr>
          <a:xfrm>
            <a:off x="7192321" y="4956160"/>
            <a:ext cx="5528729" cy="115977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6119" dirty="0">
                <a:gradFill>
                  <a:gsLst>
                    <a:gs pos="2917">
                      <a:srgbClr val="1A1A1A"/>
                    </a:gs>
                    <a:gs pos="30000">
                      <a:srgbClr val="1A1A1A"/>
                    </a:gs>
                  </a:gsLst>
                  <a:lin ang="5400000" scaled="0"/>
                </a:gradFill>
                <a:latin typeface="Segoe UI"/>
              </a:rPr>
              <a:t>Office 365 CLI</a:t>
            </a:r>
            <a:endParaRPr lang="fi-FI" sz="6119" dirty="0" err="1">
              <a:gradFill>
                <a:gsLst>
                  <a:gs pos="2917">
                    <a:srgbClr val="1A1A1A"/>
                  </a:gs>
                  <a:gs pos="30000">
                    <a:srgbClr val="1A1A1A"/>
                  </a:gs>
                </a:gsLst>
                <a:lin ang="5400000" scaled="0"/>
              </a:gradFill>
              <a:latin typeface="Segoe UI"/>
            </a:endParaRPr>
          </a:p>
        </p:txBody>
      </p:sp>
      <p:sp>
        <p:nvSpPr>
          <p:cNvPr id="8" name="TextBox 7">
            <a:extLst>
              <a:ext uri="{FF2B5EF4-FFF2-40B4-BE49-F238E27FC236}">
                <a16:creationId xmlns:a16="http://schemas.microsoft.com/office/drawing/2014/main" id="{6B149456-2BEE-4442-A4F2-E63A9CB1E32A}"/>
              </a:ext>
            </a:extLst>
          </p:cNvPr>
          <p:cNvSpPr txBox="1"/>
          <p:nvPr/>
        </p:nvSpPr>
        <p:spPr>
          <a:xfrm>
            <a:off x="-279508" y="1340417"/>
            <a:ext cx="8082561" cy="107331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5507" dirty="0">
                <a:gradFill>
                  <a:gsLst>
                    <a:gs pos="2917">
                      <a:srgbClr val="1A1A1A"/>
                    </a:gs>
                    <a:gs pos="30000">
                      <a:srgbClr val="1A1A1A"/>
                    </a:gs>
                  </a:gsLst>
                  <a:lin ang="5400000" scaled="0"/>
                </a:gradFill>
                <a:latin typeface="Segoe UI"/>
              </a:rPr>
              <a:t>Reusable React Controls</a:t>
            </a:r>
            <a:endParaRPr lang="fi-FI" sz="5507" dirty="0" err="1">
              <a:gradFill>
                <a:gsLst>
                  <a:gs pos="2917">
                    <a:srgbClr val="1A1A1A"/>
                  </a:gs>
                  <a:gs pos="30000">
                    <a:srgbClr val="1A1A1A"/>
                  </a:gs>
                </a:gsLst>
                <a:lin ang="5400000" scaled="0"/>
              </a:gradFill>
              <a:latin typeface="Segoe UI"/>
            </a:endParaRPr>
          </a:p>
        </p:txBody>
      </p:sp>
      <p:sp>
        <p:nvSpPr>
          <p:cNvPr id="9" name="TextBox 8">
            <a:extLst>
              <a:ext uri="{FF2B5EF4-FFF2-40B4-BE49-F238E27FC236}">
                <a16:creationId xmlns:a16="http://schemas.microsoft.com/office/drawing/2014/main" id="{09826A66-080C-4994-A4B7-07E53075FAC8}"/>
              </a:ext>
            </a:extLst>
          </p:cNvPr>
          <p:cNvSpPr txBox="1"/>
          <p:nvPr/>
        </p:nvSpPr>
        <p:spPr>
          <a:xfrm>
            <a:off x="4960795" y="4436601"/>
            <a:ext cx="7825485" cy="929378"/>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488" dirty="0">
                <a:gradFill>
                  <a:gsLst>
                    <a:gs pos="2917">
                      <a:srgbClr val="1A1A1A"/>
                    </a:gs>
                    <a:gs pos="30000">
                      <a:srgbClr val="1A1A1A"/>
                    </a:gs>
                  </a:gsLst>
                  <a:lin ang="5400000" scaled="0"/>
                </a:gradFill>
                <a:latin typeface="Segoe UI"/>
              </a:rPr>
              <a:t>Reusable Property Controls</a:t>
            </a:r>
            <a:endParaRPr lang="fi-FI" sz="4488" dirty="0" err="1">
              <a:gradFill>
                <a:gsLst>
                  <a:gs pos="2917">
                    <a:srgbClr val="1A1A1A"/>
                  </a:gs>
                  <a:gs pos="30000">
                    <a:srgbClr val="1A1A1A"/>
                  </a:gs>
                </a:gsLst>
                <a:lin ang="5400000" scaled="0"/>
              </a:gradFill>
              <a:latin typeface="Segoe UI"/>
            </a:endParaRPr>
          </a:p>
        </p:txBody>
      </p:sp>
      <p:sp>
        <p:nvSpPr>
          <p:cNvPr id="10" name="TextBox 9">
            <a:extLst>
              <a:ext uri="{FF2B5EF4-FFF2-40B4-BE49-F238E27FC236}">
                <a16:creationId xmlns:a16="http://schemas.microsoft.com/office/drawing/2014/main" id="{76CEFED4-905A-4270-B51D-D9F4DD0755B6}"/>
              </a:ext>
            </a:extLst>
          </p:cNvPr>
          <p:cNvSpPr txBox="1"/>
          <p:nvPr/>
        </p:nvSpPr>
        <p:spPr>
          <a:xfrm>
            <a:off x="-596869" y="3502189"/>
            <a:ext cx="12337514" cy="156320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975" dirty="0">
                <a:gradFill>
                  <a:gsLst>
                    <a:gs pos="2917">
                      <a:srgbClr val="1A1A1A"/>
                    </a:gs>
                    <a:gs pos="30000">
                      <a:srgbClr val="1A1A1A"/>
                    </a:gs>
                  </a:gsLst>
                  <a:lin ang="5400000" scaled="0"/>
                </a:gradFill>
                <a:latin typeface="Segoe UI"/>
              </a:rPr>
              <a:t>SharePoint Starter Kit</a:t>
            </a:r>
            <a:endParaRPr lang="fi-FI" sz="8975" dirty="0" err="1">
              <a:gradFill>
                <a:gsLst>
                  <a:gs pos="2917">
                    <a:srgbClr val="1A1A1A"/>
                  </a:gs>
                  <a:gs pos="30000">
                    <a:srgbClr val="1A1A1A"/>
                  </a:gs>
                </a:gsLst>
                <a:lin ang="5400000" scaled="0"/>
              </a:gradFill>
              <a:latin typeface="Segoe UI"/>
            </a:endParaRPr>
          </a:p>
        </p:txBody>
      </p:sp>
      <p:sp>
        <p:nvSpPr>
          <p:cNvPr id="11" name="TextBox 10">
            <a:extLst>
              <a:ext uri="{FF2B5EF4-FFF2-40B4-BE49-F238E27FC236}">
                <a16:creationId xmlns:a16="http://schemas.microsoft.com/office/drawing/2014/main" id="{E926F229-7B91-4782-A3EC-5A981BE9834C}"/>
              </a:ext>
            </a:extLst>
          </p:cNvPr>
          <p:cNvSpPr txBox="1"/>
          <p:nvPr/>
        </p:nvSpPr>
        <p:spPr>
          <a:xfrm>
            <a:off x="6209470" y="1002107"/>
            <a:ext cx="6576810" cy="98699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896" dirty="0">
                <a:gradFill>
                  <a:gsLst>
                    <a:gs pos="2917">
                      <a:srgbClr val="1A1A1A"/>
                    </a:gs>
                    <a:gs pos="30000">
                      <a:srgbClr val="1A1A1A"/>
                    </a:gs>
                  </a:gsLst>
                  <a:lin ang="5400000" scaled="0"/>
                </a:gradFill>
                <a:latin typeface="Segoe UI"/>
              </a:rPr>
              <a:t>Scanner Framework</a:t>
            </a:r>
            <a:endParaRPr lang="fi-FI" sz="4896" dirty="0" err="1">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FC42FABD-ED62-4C0C-9DA7-ACB7451772EE}"/>
              </a:ext>
            </a:extLst>
          </p:cNvPr>
          <p:cNvSpPr txBox="1"/>
          <p:nvPr/>
        </p:nvSpPr>
        <p:spPr>
          <a:xfrm>
            <a:off x="2079089" y="2953333"/>
            <a:ext cx="8260761" cy="98699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896" dirty="0">
                <a:gradFill>
                  <a:gsLst>
                    <a:gs pos="2917">
                      <a:srgbClr val="1A1A1A"/>
                    </a:gs>
                    <a:gs pos="30000">
                      <a:srgbClr val="1A1A1A"/>
                    </a:gs>
                  </a:gsLst>
                  <a:lin ang="5400000" scaled="0"/>
                </a:gradFill>
                <a:latin typeface="Segoe UI"/>
              </a:rPr>
              <a:t>Modernization Framework</a:t>
            </a:r>
            <a:endParaRPr lang="fi-FI" sz="4896" dirty="0" err="1">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970510C2-BF23-4CEA-825F-734B2538D338}"/>
              </a:ext>
            </a:extLst>
          </p:cNvPr>
          <p:cNvSpPr txBox="1"/>
          <p:nvPr/>
        </p:nvSpPr>
        <p:spPr>
          <a:xfrm>
            <a:off x="-387142" y="-51019"/>
            <a:ext cx="4648518" cy="87176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080" dirty="0">
                <a:gradFill>
                  <a:gsLst>
                    <a:gs pos="2917">
                      <a:srgbClr val="1A1A1A"/>
                    </a:gs>
                    <a:gs pos="30000">
                      <a:srgbClr val="1A1A1A"/>
                    </a:gs>
                  </a:gsLst>
                  <a:lin ang="5400000" scaled="0"/>
                </a:gradFill>
                <a:latin typeface="Segoe UI"/>
              </a:rPr>
              <a:t>Build Extensions</a:t>
            </a:r>
            <a:endParaRPr lang="fi-FI" sz="4080" dirty="0" err="1">
              <a:gradFill>
                <a:gsLst>
                  <a:gs pos="2917">
                    <a:srgbClr val="1A1A1A"/>
                  </a:gs>
                  <a:gs pos="30000">
                    <a:srgbClr val="1A1A1A"/>
                  </a:gs>
                </a:gsLst>
                <a:lin ang="5400000" scaled="0"/>
              </a:gradFill>
              <a:latin typeface="Segoe UI"/>
            </a:endParaRPr>
          </a:p>
        </p:txBody>
      </p:sp>
      <p:sp>
        <p:nvSpPr>
          <p:cNvPr id="14" name="TextBox 13">
            <a:extLst>
              <a:ext uri="{FF2B5EF4-FFF2-40B4-BE49-F238E27FC236}">
                <a16:creationId xmlns:a16="http://schemas.microsoft.com/office/drawing/2014/main" id="{056FDF18-D600-4AD9-BEDE-2719269AD064}"/>
              </a:ext>
            </a:extLst>
          </p:cNvPr>
          <p:cNvSpPr txBox="1"/>
          <p:nvPr/>
        </p:nvSpPr>
        <p:spPr>
          <a:xfrm>
            <a:off x="233732" y="5451840"/>
            <a:ext cx="4747484" cy="87176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080" dirty="0">
                <a:gradFill>
                  <a:gsLst>
                    <a:gs pos="2917">
                      <a:srgbClr val="1A1A1A"/>
                    </a:gs>
                    <a:gs pos="30000">
                      <a:srgbClr val="1A1A1A"/>
                    </a:gs>
                  </a:gsLst>
                  <a:lin ang="5400000" scaled="0"/>
                </a:gradFill>
                <a:latin typeface="Segoe UI"/>
              </a:rPr>
              <a:t>Web Part Samples</a:t>
            </a:r>
            <a:endParaRPr lang="fi-FI" sz="4080" dirty="0" err="1">
              <a:gradFill>
                <a:gsLst>
                  <a:gs pos="2917">
                    <a:srgbClr val="1A1A1A"/>
                  </a:gs>
                  <a:gs pos="30000">
                    <a:srgbClr val="1A1A1A"/>
                  </a:gs>
                </a:gsLst>
                <a:lin ang="5400000" scaled="0"/>
              </a:gradFill>
              <a:latin typeface="Segoe UI"/>
            </a:endParaRPr>
          </a:p>
        </p:txBody>
      </p:sp>
      <p:sp>
        <p:nvSpPr>
          <p:cNvPr id="15" name="TextBox 14">
            <a:extLst>
              <a:ext uri="{FF2B5EF4-FFF2-40B4-BE49-F238E27FC236}">
                <a16:creationId xmlns:a16="http://schemas.microsoft.com/office/drawing/2014/main" id="{0841EBDC-41DC-4583-80C4-8BDD73A88C20}"/>
              </a:ext>
            </a:extLst>
          </p:cNvPr>
          <p:cNvSpPr txBox="1"/>
          <p:nvPr/>
        </p:nvSpPr>
        <p:spPr>
          <a:xfrm>
            <a:off x="881" y="4664865"/>
            <a:ext cx="4632540"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672" dirty="0">
                <a:gradFill>
                  <a:gsLst>
                    <a:gs pos="2917">
                      <a:srgbClr val="1A1A1A"/>
                    </a:gs>
                    <a:gs pos="30000">
                      <a:srgbClr val="1A1A1A"/>
                    </a:gs>
                  </a:gsLst>
                  <a:lin ang="5400000" scaled="0"/>
                </a:gradFill>
                <a:latin typeface="Segoe UI"/>
              </a:rPr>
              <a:t>Extension Samples</a:t>
            </a:r>
            <a:endParaRPr lang="fi-FI" sz="3672" dirty="0" err="1">
              <a:gradFill>
                <a:gsLst>
                  <a:gs pos="2917">
                    <a:srgbClr val="1A1A1A"/>
                  </a:gs>
                  <a:gs pos="30000">
                    <a:srgbClr val="1A1A1A"/>
                  </a:gs>
                </a:gsLst>
                <a:lin ang="5400000" scaled="0"/>
              </a:gradFill>
              <a:latin typeface="Segoe UI"/>
            </a:endParaRPr>
          </a:p>
        </p:txBody>
      </p:sp>
      <p:sp>
        <p:nvSpPr>
          <p:cNvPr id="16" name="TextBox 15">
            <a:extLst>
              <a:ext uri="{FF2B5EF4-FFF2-40B4-BE49-F238E27FC236}">
                <a16:creationId xmlns:a16="http://schemas.microsoft.com/office/drawing/2014/main" id="{F9E2094D-D38A-4C81-9018-0F38988CC0CE}"/>
              </a:ext>
            </a:extLst>
          </p:cNvPr>
          <p:cNvSpPr txBox="1"/>
          <p:nvPr/>
        </p:nvSpPr>
        <p:spPr>
          <a:xfrm>
            <a:off x="4327143" y="5664887"/>
            <a:ext cx="8108450" cy="814149"/>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3672" dirty="0">
                <a:gradFill>
                  <a:gsLst>
                    <a:gs pos="2917">
                      <a:srgbClr val="1A1A1A"/>
                    </a:gs>
                    <a:gs pos="30000">
                      <a:srgbClr val="1A1A1A"/>
                    </a:gs>
                  </a:gsLst>
                  <a:lin ang="5400000" scaled="0"/>
                </a:gradFill>
                <a:latin typeface="Segoe UI"/>
              </a:rPr>
              <a:t>SharePoint Framework Solutions</a:t>
            </a:r>
            <a:endParaRPr lang="fi-FI" sz="3672" dirty="0" err="1">
              <a:gradFill>
                <a:gsLst>
                  <a:gs pos="2917">
                    <a:srgbClr val="1A1A1A"/>
                  </a:gs>
                  <a:gs pos="30000">
                    <a:srgbClr val="1A1A1A"/>
                  </a:gs>
                </a:gsLst>
                <a:lin ang="5400000" scaled="0"/>
              </a:gradFill>
              <a:latin typeface="Segoe UI"/>
            </a:endParaRPr>
          </a:p>
        </p:txBody>
      </p:sp>
      <p:sp>
        <p:nvSpPr>
          <p:cNvPr id="17" name="TextBox 16">
            <a:extLst>
              <a:ext uri="{FF2B5EF4-FFF2-40B4-BE49-F238E27FC236}">
                <a16:creationId xmlns:a16="http://schemas.microsoft.com/office/drawing/2014/main" id="{AD62FE9F-1837-4A82-AF82-5C18D8C88A37}"/>
              </a:ext>
            </a:extLst>
          </p:cNvPr>
          <p:cNvSpPr txBox="1"/>
          <p:nvPr/>
        </p:nvSpPr>
        <p:spPr>
          <a:xfrm>
            <a:off x="4392124" y="1936704"/>
            <a:ext cx="7537892" cy="929378"/>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4488" dirty="0">
                <a:gradFill>
                  <a:gsLst>
                    <a:gs pos="2917">
                      <a:srgbClr val="1A1A1A"/>
                    </a:gs>
                    <a:gs pos="30000">
                      <a:srgbClr val="1A1A1A"/>
                    </a:gs>
                  </a:gsLst>
                  <a:lin ang="5400000" scaled="0"/>
                </a:gradFill>
                <a:latin typeface="Segoe UI"/>
              </a:rPr>
              <a:t>PnP Provisioning Engine</a:t>
            </a:r>
            <a:endParaRPr lang="fi-FI" sz="4488" dirty="0" err="1">
              <a:gradFill>
                <a:gsLst>
                  <a:gs pos="2917">
                    <a:srgbClr val="1A1A1A"/>
                  </a:gs>
                  <a:gs pos="30000">
                    <a:srgbClr val="1A1A1A"/>
                  </a:gs>
                </a:gsLst>
                <a:lin ang="5400000" scaled="0"/>
              </a:gradFill>
              <a:latin typeface="Segoe UI"/>
            </a:endParaRPr>
          </a:p>
        </p:txBody>
      </p:sp>
      <p:sp>
        <p:nvSpPr>
          <p:cNvPr id="18" name="TextBox 17">
            <a:extLst>
              <a:ext uri="{FF2B5EF4-FFF2-40B4-BE49-F238E27FC236}">
                <a16:creationId xmlns:a16="http://schemas.microsoft.com/office/drawing/2014/main" id="{1A445AF7-1BB5-4955-AD43-212CE00D9EB0}"/>
              </a:ext>
            </a:extLst>
          </p:cNvPr>
          <p:cNvSpPr txBox="1"/>
          <p:nvPr/>
        </p:nvSpPr>
        <p:spPr>
          <a:xfrm>
            <a:off x="3490087" y="5162872"/>
            <a:ext cx="3637003" cy="577936"/>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40" dirty="0">
                <a:gradFill>
                  <a:gsLst>
                    <a:gs pos="2917">
                      <a:srgbClr val="1A1A1A"/>
                    </a:gs>
                    <a:gs pos="30000">
                      <a:srgbClr val="1A1A1A"/>
                    </a:gs>
                  </a:gsLst>
                  <a:lin ang="5400000" scaled="0"/>
                </a:gradFill>
                <a:latin typeface="Segoe UI"/>
              </a:rPr>
              <a:t>VS Studio Extension for SPFx</a:t>
            </a:r>
            <a:endParaRPr lang="fi-FI" sz="2040" dirty="0" err="1">
              <a:gradFill>
                <a:gsLst>
                  <a:gs pos="2917">
                    <a:srgbClr val="1A1A1A"/>
                  </a:gs>
                  <a:gs pos="30000">
                    <a:srgbClr val="1A1A1A"/>
                  </a:gs>
                </a:gsLst>
                <a:lin ang="5400000" scaled="0"/>
              </a:gradFill>
              <a:latin typeface="Segoe UI"/>
            </a:endParaRPr>
          </a:p>
        </p:txBody>
      </p:sp>
      <p:sp>
        <p:nvSpPr>
          <p:cNvPr id="19" name="TextBox 18">
            <a:extLst>
              <a:ext uri="{FF2B5EF4-FFF2-40B4-BE49-F238E27FC236}">
                <a16:creationId xmlns:a16="http://schemas.microsoft.com/office/drawing/2014/main" id="{63B9CE48-D93F-456B-A482-F2ECBB2C427B}"/>
              </a:ext>
            </a:extLst>
          </p:cNvPr>
          <p:cNvSpPr txBox="1"/>
          <p:nvPr/>
        </p:nvSpPr>
        <p:spPr>
          <a:xfrm>
            <a:off x="4065674" y="2533363"/>
            <a:ext cx="6053649" cy="698856"/>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856" dirty="0">
                <a:gradFill>
                  <a:gsLst>
                    <a:gs pos="2917">
                      <a:srgbClr val="1A1A1A"/>
                    </a:gs>
                    <a:gs pos="30000">
                      <a:srgbClr val="1A1A1A"/>
                    </a:gs>
                  </a:gsLst>
                  <a:lin ang="5400000" scaled="0"/>
                </a:gradFill>
                <a:latin typeface="Segoe UI"/>
              </a:rPr>
              <a:t>PnP Remote Provisioning Schema</a:t>
            </a:r>
            <a:endParaRPr lang="fi-FI" sz="2856" dirty="0" err="1">
              <a:gradFill>
                <a:gsLst>
                  <a:gs pos="2917">
                    <a:srgbClr val="1A1A1A"/>
                  </a:gs>
                  <a:gs pos="30000">
                    <a:srgbClr val="1A1A1A"/>
                  </a:gs>
                </a:gsLst>
                <a:lin ang="5400000" scaled="0"/>
              </a:gradFill>
              <a:latin typeface="Segoe UI"/>
            </a:endParaRPr>
          </a:p>
        </p:txBody>
      </p:sp>
      <p:sp>
        <p:nvSpPr>
          <p:cNvPr id="20" name="TextBox 19">
            <a:extLst>
              <a:ext uri="{FF2B5EF4-FFF2-40B4-BE49-F238E27FC236}">
                <a16:creationId xmlns:a16="http://schemas.microsoft.com/office/drawing/2014/main" id="{03A99958-D1B3-4177-9808-AE49628F6D52}"/>
              </a:ext>
            </a:extLst>
          </p:cNvPr>
          <p:cNvSpPr txBox="1"/>
          <p:nvPr/>
        </p:nvSpPr>
        <p:spPr>
          <a:xfrm>
            <a:off x="377007" y="1061879"/>
            <a:ext cx="3120220"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48" dirty="0">
                <a:gradFill>
                  <a:gsLst>
                    <a:gs pos="2917">
                      <a:srgbClr val="1A1A1A"/>
                    </a:gs>
                    <a:gs pos="30000">
                      <a:srgbClr val="1A1A1A"/>
                    </a:gs>
                  </a:gsLst>
                  <a:lin ang="5400000" scaled="0"/>
                </a:gradFill>
                <a:latin typeface="Segoe UI"/>
              </a:rPr>
              <a:t>PnP Partner Pack</a:t>
            </a:r>
            <a:endParaRPr lang="fi-FI" sz="2448" dirty="0" err="1">
              <a:gradFill>
                <a:gsLst>
                  <a:gs pos="2917">
                    <a:srgbClr val="1A1A1A"/>
                  </a:gs>
                  <a:gs pos="30000">
                    <a:srgbClr val="1A1A1A"/>
                  </a:gs>
                </a:gsLst>
                <a:lin ang="5400000" scaled="0"/>
              </a:gradFill>
              <a:latin typeface="Segoe UI"/>
            </a:endParaRPr>
          </a:p>
        </p:txBody>
      </p:sp>
      <p:sp>
        <p:nvSpPr>
          <p:cNvPr id="21" name="TextBox 20">
            <a:extLst>
              <a:ext uri="{FF2B5EF4-FFF2-40B4-BE49-F238E27FC236}">
                <a16:creationId xmlns:a16="http://schemas.microsoft.com/office/drawing/2014/main" id="{3BC73CE8-0F2E-45A3-98A1-07E68AF40E68}"/>
              </a:ext>
            </a:extLst>
          </p:cNvPr>
          <p:cNvSpPr txBox="1"/>
          <p:nvPr/>
        </p:nvSpPr>
        <p:spPr>
          <a:xfrm>
            <a:off x="9516918" y="1761219"/>
            <a:ext cx="3083823" cy="64124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48" dirty="0">
                <a:gradFill>
                  <a:gsLst>
                    <a:gs pos="2917">
                      <a:srgbClr val="1A1A1A"/>
                    </a:gs>
                    <a:gs pos="30000">
                      <a:srgbClr val="1A1A1A"/>
                    </a:gs>
                  </a:gsLst>
                  <a:lin ang="5400000" scaled="0"/>
                </a:gradFill>
                <a:latin typeface="Segoe UI"/>
              </a:rPr>
              <a:t>GDPR Activity Hub</a:t>
            </a:r>
            <a:endParaRPr lang="fi-FI" sz="2448" dirty="0" err="1">
              <a:gradFill>
                <a:gsLst>
                  <a:gs pos="2917">
                    <a:srgbClr val="1A1A1A"/>
                  </a:gs>
                  <a:gs pos="30000">
                    <a:srgbClr val="1A1A1A"/>
                  </a:gs>
                </a:gsLst>
                <a:lin ang="5400000" scaled="0"/>
              </a:gradFill>
              <a:latin typeface="Segoe UI"/>
            </a:endParaRPr>
          </a:p>
        </p:txBody>
      </p:sp>
      <p:sp>
        <p:nvSpPr>
          <p:cNvPr id="23" name="Rectangle 22">
            <a:extLst>
              <a:ext uri="{FF2B5EF4-FFF2-40B4-BE49-F238E27FC236}">
                <a16:creationId xmlns:a16="http://schemas.microsoft.com/office/drawing/2014/main" id="{55B42FD8-3EF2-4727-B543-F6C3745A3E9F}"/>
              </a:ext>
            </a:extLst>
          </p:cNvPr>
          <p:cNvSpPr/>
          <p:nvPr/>
        </p:nvSpPr>
        <p:spPr>
          <a:xfrm>
            <a:off x="6578176" y="6303919"/>
            <a:ext cx="3496429" cy="734534"/>
          </a:xfrm>
          <a:prstGeom prst="rect">
            <a:avLst/>
          </a:prstGeom>
        </p:spPr>
        <p:txBody>
          <a:bodyPr wrap="none">
            <a:spAutoFit/>
          </a:bodyPr>
          <a:lstStyle/>
          <a:p>
            <a:pPr defTabSz="932563">
              <a:defRPr/>
            </a:pPr>
            <a:r>
              <a:rPr lang="en-US" sz="4080" dirty="0">
                <a:solidFill>
                  <a:srgbClr val="1A1A1A"/>
                </a:solidFill>
                <a:latin typeface="Segoe UI"/>
              </a:rPr>
              <a:t>yo @pnp/spfx</a:t>
            </a:r>
          </a:p>
        </p:txBody>
      </p:sp>
    </p:spTree>
    <p:extLst>
      <p:ext uri="{BB962C8B-B14F-4D97-AF65-F5344CB8AC3E}">
        <p14:creationId xmlns:p14="http://schemas.microsoft.com/office/powerpoint/2010/main" val="313030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grpId="0" nodeType="withEffect">
                                  <p:stCondLst>
                                    <p:cond delay="2000"/>
                                  </p:stCondLst>
                                  <p:childTnLst>
                                    <p:set>
                                      <p:cBhvr>
                                        <p:cTn id="12" dur="1" fill="hold">
                                          <p:stCondLst>
                                            <p:cond delay="0"/>
                                          </p:stCondLst>
                                        </p:cTn>
                                        <p:tgtEl>
                                          <p:spTgt spid="20"/>
                                        </p:tgtEl>
                                        <p:attrNameLst>
                                          <p:attrName>style.visibility</p:attrName>
                                        </p:attrNameLst>
                                      </p:cBhvr>
                                      <p:to>
                                        <p:strVal val="visible"/>
                                      </p:to>
                                    </p:set>
                                    <p:animEffect transition="in" filter="wipe(up)">
                                      <p:cBhvr>
                                        <p:cTn id="13" dur="500"/>
                                        <p:tgtEl>
                                          <p:spTgt spid="20"/>
                                        </p:tgtEl>
                                      </p:cBhvr>
                                    </p:animEffect>
                                  </p:childTnLst>
                                </p:cTn>
                              </p:par>
                              <p:par>
                                <p:cTn id="14" presetID="22" presetClass="entr" presetSubtype="4" fill="hold" grpId="0"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2"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par>
                                <p:cTn id="20" presetID="22" presetClass="entr" presetSubtype="8" fill="hold" grpId="0" nodeType="withEffect">
                                  <p:stCondLst>
                                    <p:cond delay="275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par>
                                <p:cTn id="26" presetID="22" presetClass="entr" presetSubtype="2" fill="hold" grpId="0"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par>
                                <p:cTn id="29" presetID="22" presetClass="entr" presetSubtype="1"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22" presetClass="entr" presetSubtype="4" fill="hold" grpId="0" nodeType="withEffect">
                                  <p:stCondLst>
                                    <p:cond delay="125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8" fill="hold" grpId="0" nodeType="withEffect">
                                  <p:stCondLst>
                                    <p:cond delay="20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2"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right)">
                                      <p:cBhvr>
                                        <p:cTn id="40" dur="500"/>
                                        <p:tgtEl>
                                          <p:spTgt spid="15"/>
                                        </p:tgtEl>
                                      </p:cBhvr>
                                    </p:animEffect>
                                  </p:childTnLst>
                                </p:cTn>
                              </p:par>
                              <p:par>
                                <p:cTn id="41" presetID="22" presetClass="entr" presetSubtype="2" fill="hold" grpId="0" nodeType="withEffect">
                                  <p:stCondLst>
                                    <p:cond delay="1250"/>
                                  </p:stCondLst>
                                  <p:childTnLst>
                                    <p:set>
                                      <p:cBhvr>
                                        <p:cTn id="42" dur="1" fill="hold">
                                          <p:stCondLst>
                                            <p:cond delay="0"/>
                                          </p:stCondLst>
                                        </p:cTn>
                                        <p:tgtEl>
                                          <p:spTgt spid="9"/>
                                        </p:tgtEl>
                                        <p:attrNameLst>
                                          <p:attrName>style.visibility</p:attrName>
                                        </p:attrNameLst>
                                      </p:cBhvr>
                                      <p:to>
                                        <p:strVal val="visible"/>
                                      </p:to>
                                    </p:set>
                                    <p:animEffect transition="in" filter="wipe(right)">
                                      <p:cBhvr>
                                        <p:cTn id="43" dur="500"/>
                                        <p:tgtEl>
                                          <p:spTgt spid="9"/>
                                        </p:tgtEl>
                                      </p:cBhvr>
                                    </p:animEffect>
                                  </p:childTnLst>
                                </p:cTn>
                              </p:par>
                              <p:par>
                                <p:cTn id="44" presetID="22" presetClass="entr" presetSubtype="8" fill="hold" grpId="0" nodeType="withEffect">
                                  <p:stCondLst>
                                    <p:cond delay="200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2" fill="hold" grpId="0" nodeType="withEffect">
                                  <p:stCondLst>
                                    <p:cond delay="1500"/>
                                  </p:stCondLst>
                                  <p:childTnLst>
                                    <p:set>
                                      <p:cBhvr>
                                        <p:cTn id="48" dur="1" fill="hold">
                                          <p:stCondLst>
                                            <p:cond delay="0"/>
                                          </p:stCondLst>
                                        </p:cTn>
                                        <p:tgtEl>
                                          <p:spTgt spid="7"/>
                                        </p:tgtEl>
                                        <p:attrNameLst>
                                          <p:attrName>style.visibility</p:attrName>
                                        </p:attrNameLst>
                                      </p:cBhvr>
                                      <p:to>
                                        <p:strVal val="visible"/>
                                      </p:to>
                                    </p:set>
                                    <p:animEffect transition="in" filter="wipe(right)">
                                      <p:cBhvr>
                                        <p:cTn id="49" dur="500"/>
                                        <p:tgtEl>
                                          <p:spTgt spid="7"/>
                                        </p:tgtEl>
                                      </p:cBhvr>
                                    </p:animEffect>
                                  </p:childTnLst>
                                </p:cTn>
                              </p:par>
                              <p:par>
                                <p:cTn id="50" presetID="22" presetClass="entr" presetSubtype="2" fill="hold" grpId="0" nodeType="withEffect">
                                  <p:stCondLst>
                                    <p:cond delay="275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par>
                                <p:cTn id="53" presetID="22" presetClass="entr" presetSubtype="8" fill="hold" grpId="0" nodeType="withEffect">
                                  <p:stCondLst>
                                    <p:cond delay="75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par>
                                <p:cTn id="56" presetID="22" presetClass="entr" presetSubtype="1" fill="hold" grpId="0" nodeType="withEffect">
                                  <p:stCondLst>
                                    <p:cond delay="125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par>
                                <p:cTn id="59" presetID="22" presetClass="entr" presetSubtype="2" fill="hold" grpId="0" nodeType="withEffect">
                                  <p:stCondLst>
                                    <p:cond delay="1500"/>
                                  </p:stCondLst>
                                  <p:childTnLst>
                                    <p:set>
                                      <p:cBhvr>
                                        <p:cTn id="60" dur="1" fill="hold">
                                          <p:stCondLst>
                                            <p:cond delay="0"/>
                                          </p:stCondLst>
                                        </p:cTn>
                                        <p:tgtEl>
                                          <p:spTgt spid="23"/>
                                        </p:tgtEl>
                                        <p:attrNameLst>
                                          <p:attrName>style.visibility</p:attrName>
                                        </p:attrNameLst>
                                      </p:cBhvr>
                                      <p:to>
                                        <p:strVal val="visible"/>
                                      </p:to>
                                    </p:set>
                                    <p:animEffect transition="in" filter="wipe(righ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use PnP core for basic operations?</a:t>
            </a:r>
          </a:p>
        </p:txBody>
      </p:sp>
      <p:sp>
        <p:nvSpPr>
          <p:cNvPr id="5" name="Text Placeholder 4"/>
          <p:cNvSpPr>
            <a:spLocks noGrp="1"/>
          </p:cNvSpPr>
          <p:nvPr>
            <p:ph type="body" sz="quarter" idx="10"/>
          </p:nvPr>
        </p:nvSpPr>
        <p:spPr>
          <a:xfrm>
            <a:off x="274638" y="1212850"/>
            <a:ext cx="11887200" cy="4124206"/>
          </a:xfrm>
        </p:spPr>
        <p:txBody>
          <a:bodyPr/>
          <a:lstStyle/>
          <a:p>
            <a:r>
              <a:rPr lang="en-US" dirty="0"/>
              <a:t>Repeatability</a:t>
            </a:r>
          </a:p>
          <a:p>
            <a:pPr lvl="1"/>
            <a:r>
              <a:rPr lang="en-US" dirty="0"/>
              <a:t>Code is tested</a:t>
            </a:r>
          </a:p>
          <a:p>
            <a:pPr lvl="1"/>
            <a:r>
              <a:rPr lang="en-US" dirty="0"/>
              <a:t>Follows established patterns</a:t>
            </a:r>
          </a:p>
          <a:p>
            <a:r>
              <a:rPr lang="en-US" dirty="0"/>
              <a:t>Simplicity</a:t>
            </a:r>
          </a:p>
          <a:p>
            <a:pPr lvl="1"/>
            <a:r>
              <a:rPr lang="en-US" dirty="0"/>
              <a:t>Replace large code blocks with existing PnP methods</a:t>
            </a:r>
          </a:p>
          <a:p>
            <a:pPr lvl="1"/>
            <a:r>
              <a:rPr lang="en-US" dirty="0"/>
              <a:t>Wraps complex functionality in easy to consume methods</a:t>
            </a:r>
          </a:p>
          <a:p>
            <a:r>
              <a:rPr lang="en-US" dirty="0"/>
              <a:t>Supportability</a:t>
            </a:r>
          </a:p>
          <a:p>
            <a:pPr lvl="1"/>
            <a:r>
              <a:rPr lang="en-US" dirty="0"/>
              <a:t>Support for common and complex actions</a:t>
            </a:r>
          </a:p>
          <a:p>
            <a:pPr lvl="1"/>
            <a:r>
              <a:rPr lang="en-US" dirty="0"/>
              <a:t>Monthly updates to address community reported bugs and include enhancements</a:t>
            </a:r>
          </a:p>
        </p:txBody>
      </p:sp>
      <p:sp>
        <p:nvSpPr>
          <p:cNvPr id="6" name="Footer Placeholder 5"/>
          <p:cNvSpPr>
            <a:spLocks noGrp="1"/>
          </p:cNvSpPr>
          <p:nvPr>
            <p:ph type="ftr" sz="quarter" idx="11"/>
          </p:nvPr>
        </p:nvSpPr>
        <p:spPr/>
        <p:txBody>
          <a:bodyPr/>
          <a:lstStyle/>
          <a:p>
            <a:pPr>
              <a:defRPr/>
            </a:pP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3 </a:t>
            </a:r>
            <a:r>
              <a:rPr lang="en-US" sz="1400" dirty="0">
                <a:gradFill>
                  <a:gsLst>
                    <a:gs pos="8367">
                      <a:srgbClr val="000000"/>
                    </a:gs>
                    <a:gs pos="31000">
                      <a:srgbClr val="000000"/>
                    </a:gs>
                  </a:gsLst>
                  <a:lin ang="5400000" scaled="0"/>
                </a:gradFill>
              </a:rPr>
              <a:t>Explanation</a:t>
            </a:r>
          </a:p>
          <a:p>
            <a:endParaRPr lang="en-US" dirty="0"/>
          </a:p>
        </p:txBody>
      </p:sp>
    </p:spTree>
    <p:extLst>
      <p:ext uri="{BB962C8B-B14F-4D97-AF65-F5344CB8AC3E}">
        <p14:creationId xmlns:p14="http://schemas.microsoft.com/office/powerpoint/2010/main" val="5624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da-DK" dirty="0"/>
              <a:t>Plain CSOM </a:t>
            </a:r>
            <a:r>
              <a:rPr lang="da-DK" dirty="0" err="1"/>
              <a:t>example</a:t>
            </a:r>
            <a:endParaRPr lang="da-DK" dirty="0"/>
          </a:p>
        </p:txBody>
      </p:sp>
      <p:sp>
        <p:nvSpPr>
          <p:cNvPr id="8" name="Text Placeholder 7"/>
          <p:cNvSpPr>
            <a:spLocks noGrp="1"/>
          </p:cNvSpPr>
          <p:nvPr>
            <p:ph type="body" sz="quarter" idx="10"/>
          </p:nvPr>
        </p:nvSpPr>
        <p:spPr>
          <a:xfrm>
            <a:off x="277003" y="1822450"/>
            <a:ext cx="11887200" cy="4022640"/>
          </a:xfrm>
        </p:spPr>
        <p:txBody>
          <a:bodyPr/>
          <a:lstStyle/>
          <a:p>
            <a:r>
              <a:rPr lang="da-DK" sz="1800" noProof="1">
                <a:solidFill>
                  <a:srgbClr val="0000FF"/>
                </a:solidFill>
                <a:highlight>
                  <a:srgbClr val="FFFFFF"/>
                </a:highlight>
                <a:latin typeface="Consolas" panose="020B0609020204030204" pitchFamily="49" charset="0"/>
              </a:rPr>
              <a:t>using</a:t>
            </a:r>
            <a:r>
              <a:rPr lang="da-DK" sz="1800" noProof="1">
                <a:solidFill>
                  <a:srgbClr val="000000"/>
                </a:solidFill>
                <a:highlight>
                  <a:srgbClr val="FFFFFF"/>
                </a:highlight>
                <a:latin typeface="Consolas" panose="020B0609020204030204" pitchFamily="49" charset="0"/>
              </a:rPr>
              <a:t> (clientContext)</a:t>
            </a:r>
          </a:p>
          <a:p>
            <a:r>
              <a:rPr lang="da-DK" sz="1800" noProof="1">
                <a:solidFill>
                  <a:srgbClr val="000000"/>
                </a:solidFill>
                <a:highlight>
                  <a:srgbClr val="FFFFFF"/>
                </a:highlight>
                <a:latin typeface="Consolas" panose="020B0609020204030204" pitchFamily="49" charset="0"/>
              </a:rPr>
              <a:t>{</a:t>
            </a:r>
          </a:p>
          <a:p>
            <a:r>
              <a:rPr lang="da-DK" sz="1800" noProof="1">
                <a:solidFill>
                  <a:srgbClr val="000000"/>
                </a:solidFill>
                <a:highlight>
                  <a:srgbClr val="FFFFFF"/>
                </a:highlight>
                <a:latin typeface="Consolas" panose="020B0609020204030204" pitchFamily="49" charset="0"/>
              </a:rPr>
              <a:t>    </a:t>
            </a:r>
            <a:r>
              <a:rPr lang="da-DK" sz="1800" noProof="1">
                <a:solidFill>
                  <a:srgbClr val="0000FF"/>
                </a:solidFill>
                <a:highlight>
                  <a:srgbClr val="FFFFFF"/>
                </a:highlight>
                <a:latin typeface="Consolas" panose="020B0609020204030204" pitchFamily="49" charset="0"/>
              </a:rPr>
              <a:t>var</a:t>
            </a:r>
            <a:r>
              <a:rPr lang="da-DK" sz="1800" noProof="1">
                <a:solidFill>
                  <a:srgbClr val="000000"/>
                </a:solidFill>
                <a:highlight>
                  <a:srgbClr val="FFFFFF"/>
                </a:highlight>
                <a:latin typeface="Consolas" panose="020B0609020204030204" pitchFamily="49" charset="0"/>
              </a:rPr>
              <a:t> list = clientContext.Web.Lists.Add(</a:t>
            </a:r>
            <a:r>
              <a:rPr lang="da-DK" sz="1800" noProof="1">
                <a:solidFill>
                  <a:srgbClr val="0000FF"/>
                </a:solidFill>
                <a:highlight>
                  <a:srgbClr val="FFFFFF"/>
                </a:highlight>
                <a:latin typeface="Consolas" panose="020B0609020204030204" pitchFamily="49" charset="0"/>
              </a:rPr>
              <a:t>new</a:t>
            </a:r>
            <a:r>
              <a:rPr lang="da-DK" sz="1800" noProof="1">
                <a:solidFill>
                  <a:srgbClr val="000000"/>
                </a:solidFill>
                <a:highlight>
                  <a:srgbClr val="FFFFFF"/>
                </a:highlight>
                <a:latin typeface="Consolas" panose="020B0609020204030204" pitchFamily="49" charset="0"/>
              </a:rPr>
              <a:t> </a:t>
            </a:r>
            <a:r>
              <a:rPr lang="da-DK" sz="1800" noProof="1">
                <a:solidFill>
                  <a:srgbClr val="2B91AF"/>
                </a:solidFill>
                <a:highlight>
                  <a:srgbClr val="FFFFFF"/>
                </a:highlight>
                <a:latin typeface="Consolas" panose="020B0609020204030204" pitchFamily="49" charset="0"/>
              </a:rPr>
              <a:t>ListCreationInformation</a:t>
            </a:r>
            <a:endParaRPr lang="da-DK" sz="1800" noProof="1">
              <a:solidFill>
                <a:srgbClr val="000000"/>
              </a:solidFill>
              <a:highlight>
                <a:srgbClr val="FFFFFF"/>
              </a:highlight>
              <a:latin typeface="Consolas" panose="020B0609020204030204" pitchFamily="49" charset="0"/>
            </a:endParaRPr>
          </a:p>
          <a:p>
            <a:r>
              <a:rPr lang="da-DK" sz="1800" noProof="1">
                <a:solidFill>
                  <a:srgbClr val="000000"/>
                </a:solidFill>
                <a:highlight>
                  <a:srgbClr val="FFFFFF"/>
                </a:highlight>
                <a:latin typeface="Consolas" panose="020B0609020204030204" pitchFamily="49" charset="0"/>
              </a:rPr>
              <a:t>    {</a:t>
            </a:r>
          </a:p>
          <a:p>
            <a:r>
              <a:rPr lang="da-DK" sz="1800" noProof="1">
                <a:solidFill>
                  <a:srgbClr val="000000"/>
                </a:solidFill>
                <a:highlight>
                  <a:srgbClr val="FFFFFF"/>
                </a:highlight>
                <a:latin typeface="Consolas" panose="020B0609020204030204" pitchFamily="49" charset="0"/>
              </a:rPr>
              <a:t>        Title = </a:t>
            </a:r>
            <a:r>
              <a:rPr lang="da-DK" sz="1800" noProof="1">
                <a:solidFill>
                  <a:srgbClr val="A31515"/>
                </a:solidFill>
                <a:highlight>
                  <a:srgbClr val="FFFFFF"/>
                </a:highlight>
                <a:latin typeface="Consolas" panose="020B0609020204030204" pitchFamily="49" charset="0"/>
              </a:rPr>
              <a:t>"MyList"</a:t>
            </a:r>
            <a:r>
              <a:rPr lang="da-DK" sz="1800" noProof="1">
                <a:solidFill>
                  <a:srgbClr val="000000"/>
                </a:solidFill>
                <a:highlight>
                  <a:srgbClr val="FFFFFF"/>
                </a:highlight>
                <a:latin typeface="Consolas" panose="020B0609020204030204" pitchFamily="49" charset="0"/>
              </a:rPr>
              <a:t>,</a:t>
            </a:r>
          </a:p>
          <a:p>
            <a:r>
              <a:rPr lang="da-DK" sz="1800" noProof="1">
                <a:solidFill>
                  <a:srgbClr val="000000"/>
                </a:solidFill>
                <a:highlight>
                  <a:srgbClr val="FFFFFF"/>
                </a:highlight>
                <a:latin typeface="Consolas" panose="020B0609020204030204" pitchFamily="49" charset="0"/>
              </a:rPr>
              <a:t>        Url = </a:t>
            </a:r>
            <a:r>
              <a:rPr lang="da-DK" sz="1800" noProof="1">
                <a:solidFill>
                  <a:srgbClr val="A31515"/>
                </a:solidFill>
                <a:highlight>
                  <a:srgbClr val="FFFFFF"/>
                </a:highlight>
                <a:latin typeface="Consolas" panose="020B0609020204030204" pitchFamily="49" charset="0"/>
              </a:rPr>
              <a:t>"lists/mylist"</a:t>
            </a:r>
            <a:r>
              <a:rPr lang="da-DK" sz="1800" noProof="1">
                <a:solidFill>
                  <a:srgbClr val="000000"/>
                </a:solidFill>
                <a:highlight>
                  <a:srgbClr val="FFFFFF"/>
                </a:highlight>
                <a:latin typeface="Consolas" panose="020B0609020204030204" pitchFamily="49" charset="0"/>
              </a:rPr>
              <a:t>,</a:t>
            </a:r>
          </a:p>
          <a:p>
            <a:r>
              <a:rPr lang="da-DK" sz="1800" noProof="1">
                <a:solidFill>
                  <a:srgbClr val="000000"/>
                </a:solidFill>
                <a:highlight>
                  <a:srgbClr val="FFFFFF"/>
                </a:highlight>
                <a:latin typeface="Consolas" panose="020B0609020204030204" pitchFamily="49" charset="0"/>
              </a:rPr>
              <a:t>        TemplateType = (</a:t>
            </a:r>
            <a:r>
              <a:rPr lang="da-DK" sz="1800" noProof="1">
                <a:solidFill>
                  <a:srgbClr val="0000FF"/>
                </a:solidFill>
                <a:highlight>
                  <a:srgbClr val="FFFFFF"/>
                </a:highlight>
                <a:latin typeface="Consolas" panose="020B0609020204030204" pitchFamily="49" charset="0"/>
              </a:rPr>
              <a:t>int</a:t>
            </a:r>
            <a:r>
              <a:rPr lang="da-DK" sz="1800" noProof="1">
                <a:solidFill>
                  <a:srgbClr val="000000"/>
                </a:solidFill>
                <a:highlight>
                  <a:srgbClr val="FFFFFF"/>
                </a:highlight>
                <a:latin typeface="Consolas" panose="020B0609020204030204" pitchFamily="49" charset="0"/>
              </a:rPr>
              <a:t>) </a:t>
            </a:r>
            <a:r>
              <a:rPr lang="da-DK" sz="1800" noProof="1">
                <a:solidFill>
                  <a:srgbClr val="2B91AF"/>
                </a:solidFill>
                <a:highlight>
                  <a:srgbClr val="FFFFFF"/>
                </a:highlight>
                <a:latin typeface="Consolas" panose="020B0609020204030204" pitchFamily="49" charset="0"/>
              </a:rPr>
              <a:t>ListTemplateType</a:t>
            </a:r>
            <a:r>
              <a:rPr lang="da-DK" sz="1800" noProof="1">
                <a:solidFill>
                  <a:srgbClr val="000000"/>
                </a:solidFill>
                <a:highlight>
                  <a:srgbClr val="FFFFFF"/>
                </a:highlight>
                <a:latin typeface="Consolas" panose="020B0609020204030204" pitchFamily="49" charset="0"/>
              </a:rPr>
              <a:t>.GenericList</a:t>
            </a:r>
          </a:p>
          <a:p>
            <a:r>
              <a:rPr lang="da-DK" sz="1800" noProof="1">
                <a:solidFill>
                  <a:srgbClr val="000000"/>
                </a:solidFill>
                <a:highlight>
                  <a:srgbClr val="FFFFFF"/>
                </a:highlight>
                <a:latin typeface="Consolas" panose="020B0609020204030204" pitchFamily="49" charset="0"/>
              </a:rPr>
              <a:t>    });</a:t>
            </a:r>
          </a:p>
          <a:p>
            <a:endParaRPr lang="da-DK" sz="1800" noProof="1">
              <a:solidFill>
                <a:srgbClr val="000000"/>
              </a:solidFill>
              <a:highlight>
                <a:srgbClr val="FFFFFF"/>
              </a:highlight>
              <a:latin typeface="Consolas" panose="020B0609020204030204" pitchFamily="49" charset="0"/>
            </a:endParaRPr>
          </a:p>
          <a:p>
            <a:r>
              <a:rPr lang="da-DK" sz="1800" noProof="1">
                <a:solidFill>
                  <a:srgbClr val="000000"/>
                </a:solidFill>
                <a:highlight>
                  <a:srgbClr val="FFFFFF"/>
                </a:highlight>
                <a:latin typeface="Consolas" panose="020B0609020204030204" pitchFamily="49" charset="0"/>
              </a:rPr>
              <a:t>    clientContext.Load(list);</a:t>
            </a:r>
          </a:p>
          <a:p>
            <a:r>
              <a:rPr lang="da-DK" sz="1800" noProof="1">
                <a:solidFill>
                  <a:srgbClr val="000000"/>
                </a:solidFill>
                <a:highlight>
                  <a:srgbClr val="FFFFFF"/>
                </a:highlight>
                <a:latin typeface="Consolas" panose="020B0609020204030204" pitchFamily="49" charset="0"/>
              </a:rPr>
              <a:t>    clientContext.ExecuteQuery();</a:t>
            </a:r>
          </a:p>
          <a:p>
            <a:r>
              <a:rPr lang="da-DK" sz="1800" noProof="1">
                <a:solidFill>
                  <a:srgbClr val="000000"/>
                </a:solidFill>
                <a:highlight>
                  <a:srgbClr val="FFFFFF"/>
                </a:highlight>
                <a:latin typeface="Consolas" panose="020B0609020204030204" pitchFamily="49" charset="0"/>
              </a:rPr>
              <a:t>}</a:t>
            </a:r>
          </a:p>
          <a:p>
            <a:endParaRPr lang="da-DK"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9257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PnP</a:t>
            </a:r>
            <a:r>
              <a:rPr lang="da-DK" dirty="0"/>
              <a:t> </a:t>
            </a:r>
            <a:r>
              <a:rPr lang="da-DK" dirty="0" err="1"/>
              <a:t>core</a:t>
            </a:r>
            <a:r>
              <a:rPr lang="da-DK" dirty="0"/>
              <a:t> web </a:t>
            </a:r>
            <a:r>
              <a:rPr lang="da-DK" dirty="0" err="1"/>
              <a:t>extensions</a:t>
            </a:r>
            <a:r>
              <a:rPr lang="da-DK" dirty="0"/>
              <a:t> </a:t>
            </a:r>
            <a:r>
              <a:rPr lang="da-DK" dirty="0" err="1"/>
              <a:t>example</a:t>
            </a:r>
            <a:endParaRPr lang="da-DK" dirty="0"/>
          </a:p>
        </p:txBody>
      </p:sp>
      <p:sp>
        <p:nvSpPr>
          <p:cNvPr id="5" name="Text Placeholder 7"/>
          <p:cNvSpPr>
            <a:spLocks noGrp="1"/>
          </p:cNvSpPr>
          <p:nvPr>
            <p:ph type="body" sz="quarter" idx="10"/>
          </p:nvPr>
        </p:nvSpPr>
        <p:spPr>
          <a:xfrm>
            <a:off x="277003" y="1822450"/>
            <a:ext cx="11887200" cy="2059025"/>
          </a:xfrm>
        </p:spPr>
        <p:txBody>
          <a:bodyPr/>
          <a:lstStyle/>
          <a:p>
            <a:r>
              <a:rPr lang="da-DK" sz="1800" noProof="1">
                <a:solidFill>
                  <a:srgbClr val="0000FF"/>
                </a:solidFill>
                <a:highlight>
                  <a:srgbClr val="FFFFFF"/>
                </a:highlight>
                <a:latin typeface="Consolas" panose="020B0609020204030204" pitchFamily="49" charset="0"/>
              </a:rPr>
              <a:t>using</a:t>
            </a:r>
            <a:r>
              <a:rPr lang="da-DK" sz="1800" noProof="1">
                <a:solidFill>
                  <a:srgbClr val="000000"/>
                </a:solidFill>
                <a:highlight>
                  <a:srgbClr val="FFFFFF"/>
                </a:highlight>
                <a:latin typeface="Consolas" panose="020B0609020204030204" pitchFamily="49" charset="0"/>
              </a:rPr>
              <a:t> (clientContext)</a:t>
            </a:r>
          </a:p>
          <a:p>
            <a:r>
              <a:rPr lang="da-DK" sz="1800" noProof="1">
                <a:solidFill>
                  <a:srgbClr val="000000"/>
                </a:solidFill>
                <a:highlight>
                  <a:srgbClr val="FFFFFF"/>
                </a:highlight>
                <a:latin typeface="Consolas" panose="020B0609020204030204" pitchFamily="49" charset="0"/>
              </a:rPr>
              <a:t>{</a:t>
            </a:r>
          </a:p>
          <a:p>
            <a:r>
              <a:rPr lang="da-DK" sz="1800" noProof="1">
                <a:solidFill>
                  <a:srgbClr val="000000"/>
                </a:solidFill>
                <a:highlight>
                  <a:srgbClr val="FFFFFF"/>
                </a:highlight>
                <a:latin typeface="Consolas" panose="020B0609020204030204" pitchFamily="49" charset="0"/>
              </a:rPr>
              <a:t>    </a:t>
            </a:r>
            <a:r>
              <a:rPr lang="da-DK" sz="1800" noProof="1">
                <a:solidFill>
                  <a:srgbClr val="0000FF"/>
                </a:solidFill>
                <a:highlight>
                  <a:srgbClr val="FFFFFF"/>
                </a:highlight>
                <a:latin typeface="Consolas" panose="020B0609020204030204" pitchFamily="49" charset="0"/>
              </a:rPr>
              <a:t>var</a:t>
            </a:r>
            <a:r>
              <a:rPr lang="da-DK" sz="1800" noProof="1">
                <a:solidFill>
                  <a:srgbClr val="000000"/>
                </a:solidFill>
                <a:highlight>
                  <a:srgbClr val="FFFFFF"/>
                </a:highlight>
                <a:latin typeface="Consolas" panose="020B0609020204030204" pitchFamily="49" charset="0"/>
              </a:rPr>
              <a:t> list = clientContext.Web.CreateList(</a:t>
            </a:r>
            <a:r>
              <a:rPr lang="da-DK" sz="1800" noProof="1">
                <a:solidFill>
                  <a:srgbClr val="2B91AF"/>
                </a:solidFill>
                <a:highlight>
                  <a:srgbClr val="FFFFFF"/>
                </a:highlight>
                <a:latin typeface="Consolas" panose="020B0609020204030204" pitchFamily="49" charset="0"/>
              </a:rPr>
              <a:t>ListTemplateType</a:t>
            </a:r>
            <a:r>
              <a:rPr lang="da-DK" sz="1800" noProof="1">
                <a:solidFill>
                  <a:srgbClr val="000000"/>
                </a:solidFill>
                <a:highlight>
                  <a:srgbClr val="FFFFFF"/>
                </a:highlight>
                <a:latin typeface="Consolas" panose="020B0609020204030204" pitchFamily="49" charset="0"/>
              </a:rPr>
              <a:t>.GenericList, </a:t>
            </a:r>
            <a:r>
              <a:rPr lang="da-DK" sz="1800" noProof="1">
                <a:solidFill>
                  <a:srgbClr val="A31515"/>
                </a:solidFill>
                <a:highlight>
                  <a:srgbClr val="FFFFFF"/>
                </a:highlight>
                <a:latin typeface="Consolas" panose="020B0609020204030204" pitchFamily="49" charset="0"/>
              </a:rPr>
              <a:t>"MyList"</a:t>
            </a:r>
            <a:r>
              <a:rPr lang="da-DK" sz="1800" noProof="1">
                <a:solidFill>
                  <a:srgbClr val="000000"/>
                </a:solidFill>
                <a:highlight>
                  <a:srgbClr val="FFFFFF"/>
                </a:highlight>
                <a:latin typeface="Consolas" panose="020B0609020204030204" pitchFamily="49" charset="0"/>
              </a:rPr>
              <a:t>, </a:t>
            </a:r>
            <a:r>
              <a:rPr lang="da-DK" sz="1800" noProof="1">
                <a:solidFill>
                  <a:srgbClr val="0000FF"/>
                </a:solidFill>
                <a:highlight>
                  <a:srgbClr val="FFFFFF"/>
                </a:highlight>
                <a:latin typeface="Consolas" panose="020B0609020204030204" pitchFamily="49" charset="0"/>
              </a:rPr>
              <a:t>false</a:t>
            </a:r>
            <a:r>
              <a:rPr lang="da-DK" sz="1800" noProof="1">
                <a:solidFill>
                  <a:srgbClr val="000000"/>
                </a:solidFill>
                <a:highlight>
                  <a:srgbClr val="FFFFFF"/>
                </a:highlight>
                <a:latin typeface="Consolas" panose="020B0609020204030204" pitchFamily="49" charset="0"/>
              </a:rPr>
              <a:t>);</a:t>
            </a:r>
          </a:p>
          <a:p>
            <a:r>
              <a:rPr lang="da-DK" sz="1800" noProof="1">
                <a:solidFill>
                  <a:srgbClr val="000000"/>
                </a:solidFill>
                <a:highlight>
                  <a:srgbClr val="FFFFFF"/>
                </a:highlight>
                <a:latin typeface="Consolas" panose="020B0609020204030204" pitchFamily="49" charset="0"/>
              </a:rPr>
              <a:t>}</a:t>
            </a:r>
          </a:p>
          <a:p>
            <a:endParaRPr lang="da-DK" sz="1400" dirty="0">
              <a:solidFill>
                <a:srgbClr val="000000"/>
              </a:solidFill>
              <a:highlight>
                <a:srgbClr val="FFFFFF"/>
              </a:highlight>
              <a:latin typeface="Consolas" panose="020B0609020204030204" pitchFamily="49" charset="0"/>
            </a:endParaRPr>
          </a:p>
          <a:p>
            <a:endParaRPr lang="da-DK" sz="1400" dirty="0">
              <a:solidFill>
                <a:schemeClr val="tx1"/>
              </a:solidFill>
              <a:latin typeface="Courier New" panose="02070309020205020404" pitchFamily="49" charset="0"/>
              <a:cs typeface="Courier New" panose="02070309020205020404" pitchFamily="49" charset="0"/>
            </a:endParaRPr>
          </a:p>
          <a:p>
            <a:endParaRPr lang="da-DK" sz="14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359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7045" y="288482"/>
            <a:ext cx="12092671" cy="1961205"/>
          </a:xfrm>
          <a:prstGeom prst="rect">
            <a:avLst/>
          </a:prstGeom>
        </p:spPr>
      </p:pic>
      <p:pic>
        <p:nvPicPr>
          <p:cNvPr id="8" name="Picture 7"/>
          <p:cNvPicPr>
            <a:picLocks noChangeAspect="1"/>
          </p:cNvPicPr>
          <p:nvPr/>
        </p:nvPicPr>
        <p:blipFill>
          <a:blip r:embed="rId3"/>
          <a:stretch>
            <a:fillRect/>
          </a:stretch>
        </p:blipFill>
        <p:spPr>
          <a:xfrm>
            <a:off x="107045" y="2314834"/>
            <a:ext cx="11125200" cy="581025"/>
          </a:xfrm>
          <a:prstGeom prst="rect">
            <a:avLst/>
          </a:prstGeom>
        </p:spPr>
      </p:pic>
      <p:pic>
        <p:nvPicPr>
          <p:cNvPr id="9" name="Picture 8"/>
          <p:cNvPicPr>
            <a:picLocks noChangeAspect="1"/>
          </p:cNvPicPr>
          <p:nvPr/>
        </p:nvPicPr>
        <p:blipFill>
          <a:blip r:embed="rId4"/>
          <a:stretch>
            <a:fillRect/>
          </a:stretch>
        </p:blipFill>
        <p:spPr>
          <a:xfrm>
            <a:off x="37475" y="2961006"/>
            <a:ext cx="12092671" cy="896392"/>
          </a:xfrm>
          <a:prstGeom prst="rect">
            <a:avLst/>
          </a:prstGeom>
        </p:spPr>
      </p:pic>
      <p:pic>
        <p:nvPicPr>
          <p:cNvPr id="10" name="Picture 9"/>
          <p:cNvPicPr>
            <a:picLocks noChangeAspect="1"/>
          </p:cNvPicPr>
          <p:nvPr/>
        </p:nvPicPr>
        <p:blipFill>
          <a:blip r:embed="rId5"/>
          <a:stretch>
            <a:fillRect/>
          </a:stretch>
        </p:blipFill>
        <p:spPr>
          <a:xfrm>
            <a:off x="92055" y="3925780"/>
            <a:ext cx="12092671" cy="1164416"/>
          </a:xfrm>
          <a:prstGeom prst="rect">
            <a:avLst/>
          </a:prstGeom>
        </p:spPr>
      </p:pic>
      <p:pic>
        <p:nvPicPr>
          <p:cNvPr id="11" name="Picture 10"/>
          <p:cNvPicPr>
            <a:picLocks noChangeAspect="1"/>
          </p:cNvPicPr>
          <p:nvPr/>
        </p:nvPicPr>
        <p:blipFill>
          <a:blip r:embed="rId6"/>
          <a:stretch>
            <a:fillRect/>
          </a:stretch>
        </p:blipFill>
        <p:spPr>
          <a:xfrm>
            <a:off x="107045" y="5158578"/>
            <a:ext cx="7334250" cy="476250"/>
          </a:xfrm>
          <a:prstGeom prst="rect">
            <a:avLst/>
          </a:prstGeom>
        </p:spPr>
      </p:pic>
    </p:spTree>
    <p:extLst>
      <p:ext uri="{BB962C8B-B14F-4D97-AF65-F5344CB8AC3E}">
        <p14:creationId xmlns:p14="http://schemas.microsoft.com/office/powerpoint/2010/main" val="16430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1820" y="19466"/>
            <a:ext cx="11800415" cy="2341486"/>
          </a:xfrm>
          <a:prstGeom prst="rect">
            <a:avLst/>
          </a:prstGeom>
        </p:spPr>
      </p:pic>
      <p:pic>
        <p:nvPicPr>
          <p:cNvPr id="7" name="Picture 6"/>
          <p:cNvPicPr>
            <a:picLocks noChangeAspect="1"/>
          </p:cNvPicPr>
          <p:nvPr/>
        </p:nvPicPr>
        <p:blipFill>
          <a:blip r:embed="rId3"/>
          <a:stretch>
            <a:fillRect/>
          </a:stretch>
        </p:blipFill>
        <p:spPr>
          <a:xfrm>
            <a:off x="227324" y="2427029"/>
            <a:ext cx="11854911" cy="1051509"/>
          </a:xfrm>
          <a:prstGeom prst="rect">
            <a:avLst/>
          </a:prstGeom>
        </p:spPr>
      </p:pic>
      <p:pic>
        <p:nvPicPr>
          <p:cNvPr id="8" name="Picture 7"/>
          <p:cNvPicPr>
            <a:picLocks noChangeAspect="1"/>
          </p:cNvPicPr>
          <p:nvPr/>
        </p:nvPicPr>
        <p:blipFill>
          <a:blip r:embed="rId4"/>
          <a:stretch>
            <a:fillRect/>
          </a:stretch>
        </p:blipFill>
        <p:spPr>
          <a:xfrm>
            <a:off x="234819" y="3582090"/>
            <a:ext cx="11854911" cy="720038"/>
          </a:xfrm>
          <a:prstGeom prst="rect">
            <a:avLst/>
          </a:prstGeom>
        </p:spPr>
      </p:pic>
      <p:pic>
        <p:nvPicPr>
          <p:cNvPr id="9" name="Picture 8"/>
          <p:cNvPicPr>
            <a:picLocks noChangeAspect="1"/>
          </p:cNvPicPr>
          <p:nvPr/>
        </p:nvPicPr>
        <p:blipFill>
          <a:blip r:embed="rId5"/>
          <a:stretch>
            <a:fillRect/>
          </a:stretch>
        </p:blipFill>
        <p:spPr>
          <a:xfrm>
            <a:off x="227324" y="4345720"/>
            <a:ext cx="10039350" cy="533400"/>
          </a:xfrm>
          <a:prstGeom prst="rect">
            <a:avLst/>
          </a:prstGeom>
        </p:spPr>
      </p:pic>
      <p:pic>
        <p:nvPicPr>
          <p:cNvPr id="10" name="Picture 9"/>
          <p:cNvPicPr>
            <a:picLocks noChangeAspect="1"/>
          </p:cNvPicPr>
          <p:nvPr/>
        </p:nvPicPr>
        <p:blipFill>
          <a:blip r:embed="rId6"/>
          <a:stretch>
            <a:fillRect/>
          </a:stretch>
        </p:blipFill>
        <p:spPr>
          <a:xfrm>
            <a:off x="227324" y="5020147"/>
            <a:ext cx="11854911" cy="1398709"/>
          </a:xfrm>
          <a:prstGeom prst="rect">
            <a:avLst/>
          </a:prstGeom>
        </p:spPr>
      </p:pic>
    </p:spTree>
    <p:extLst>
      <p:ext uri="{BB962C8B-B14F-4D97-AF65-F5344CB8AC3E}">
        <p14:creationId xmlns:p14="http://schemas.microsoft.com/office/powerpoint/2010/main" val="32533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55620" y="2456038"/>
            <a:ext cx="7935556" cy="1851208"/>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5507" dirty="0">
                <a:gradFill>
                  <a:gsLst>
                    <a:gs pos="2917">
                      <a:srgbClr val="1A1A1A"/>
                    </a:gs>
                    <a:gs pos="30000">
                      <a:srgbClr val="1A1A1A"/>
                    </a:gs>
                  </a:gsLst>
                  <a:lin ang="5400000" scaled="0"/>
                </a:gradFill>
                <a:latin typeface="Segoe UI"/>
              </a:rPr>
              <a:t>What is SharePoint Patterns and Practices?</a:t>
            </a:r>
            <a:endParaRPr lang="fi-FI" sz="5507" dirty="0" err="1">
              <a:gradFill>
                <a:gsLst>
                  <a:gs pos="2917">
                    <a:srgbClr val="1A1A1A"/>
                  </a:gs>
                  <a:gs pos="30000">
                    <a:srgbClr val="1A1A1A"/>
                  </a:gs>
                </a:gsLst>
                <a:lin ang="5400000" scaled="0"/>
              </a:gradFill>
              <a:latin typeface="Segoe UI"/>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2808002" y="2352837"/>
            <a:ext cx="0" cy="2133297"/>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98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789" y="0"/>
            <a:ext cx="3295650" cy="361950"/>
          </a:xfrm>
          <a:prstGeom prst="rect">
            <a:avLst/>
          </a:prstGeom>
        </p:spPr>
      </p:pic>
      <p:pic>
        <p:nvPicPr>
          <p:cNvPr id="5" name="Picture 4"/>
          <p:cNvPicPr>
            <a:picLocks noChangeAspect="1"/>
          </p:cNvPicPr>
          <p:nvPr/>
        </p:nvPicPr>
        <p:blipFill>
          <a:blip r:embed="rId3"/>
          <a:stretch>
            <a:fillRect/>
          </a:stretch>
        </p:blipFill>
        <p:spPr>
          <a:xfrm>
            <a:off x="185789" y="415613"/>
            <a:ext cx="12053680" cy="1063560"/>
          </a:xfrm>
          <a:prstGeom prst="rect">
            <a:avLst/>
          </a:prstGeom>
        </p:spPr>
      </p:pic>
      <p:pic>
        <p:nvPicPr>
          <p:cNvPr id="6" name="Picture 5"/>
          <p:cNvPicPr>
            <a:picLocks noChangeAspect="1"/>
          </p:cNvPicPr>
          <p:nvPr/>
        </p:nvPicPr>
        <p:blipFill>
          <a:blip r:embed="rId4"/>
          <a:stretch>
            <a:fillRect/>
          </a:stretch>
        </p:blipFill>
        <p:spPr>
          <a:xfrm>
            <a:off x="185789" y="1532837"/>
            <a:ext cx="12053680" cy="1062036"/>
          </a:xfrm>
          <a:prstGeom prst="rect">
            <a:avLst/>
          </a:prstGeom>
        </p:spPr>
      </p:pic>
      <p:pic>
        <p:nvPicPr>
          <p:cNvPr id="7" name="Picture 6"/>
          <p:cNvPicPr>
            <a:picLocks noChangeAspect="1"/>
          </p:cNvPicPr>
          <p:nvPr/>
        </p:nvPicPr>
        <p:blipFill>
          <a:blip r:embed="rId5"/>
          <a:stretch>
            <a:fillRect/>
          </a:stretch>
        </p:blipFill>
        <p:spPr>
          <a:xfrm>
            <a:off x="185789" y="2648537"/>
            <a:ext cx="6438900" cy="400050"/>
          </a:xfrm>
          <a:prstGeom prst="rect">
            <a:avLst/>
          </a:prstGeom>
        </p:spPr>
      </p:pic>
      <p:pic>
        <p:nvPicPr>
          <p:cNvPr id="8" name="Picture 7"/>
          <p:cNvPicPr>
            <a:picLocks noChangeAspect="1"/>
          </p:cNvPicPr>
          <p:nvPr/>
        </p:nvPicPr>
        <p:blipFill>
          <a:blip r:embed="rId6"/>
          <a:stretch>
            <a:fillRect/>
          </a:stretch>
        </p:blipFill>
        <p:spPr>
          <a:xfrm>
            <a:off x="185790" y="3102251"/>
            <a:ext cx="12053680" cy="1414507"/>
          </a:xfrm>
          <a:prstGeom prst="rect">
            <a:avLst/>
          </a:prstGeom>
        </p:spPr>
      </p:pic>
      <p:pic>
        <p:nvPicPr>
          <p:cNvPr id="9" name="Picture 8"/>
          <p:cNvPicPr>
            <a:picLocks noChangeAspect="1"/>
          </p:cNvPicPr>
          <p:nvPr/>
        </p:nvPicPr>
        <p:blipFill>
          <a:blip r:embed="rId7"/>
          <a:stretch>
            <a:fillRect/>
          </a:stretch>
        </p:blipFill>
        <p:spPr>
          <a:xfrm>
            <a:off x="185789" y="4570422"/>
            <a:ext cx="12053680" cy="674453"/>
          </a:xfrm>
          <a:prstGeom prst="rect">
            <a:avLst/>
          </a:prstGeom>
        </p:spPr>
      </p:pic>
      <p:pic>
        <p:nvPicPr>
          <p:cNvPr id="10" name="Picture 9"/>
          <p:cNvPicPr>
            <a:picLocks noChangeAspect="1"/>
          </p:cNvPicPr>
          <p:nvPr/>
        </p:nvPicPr>
        <p:blipFill>
          <a:blip r:embed="rId8"/>
          <a:stretch>
            <a:fillRect/>
          </a:stretch>
        </p:blipFill>
        <p:spPr>
          <a:xfrm>
            <a:off x="185789" y="5298539"/>
            <a:ext cx="12053680" cy="1398779"/>
          </a:xfrm>
          <a:prstGeom prst="rect">
            <a:avLst/>
          </a:prstGeom>
        </p:spPr>
      </p:pic>
    </p:spTree>
    <p:extLst>
      <p:ext uri="{BB962C8B-B14F-4D97-AF65-F5344CB8AC3E}">
        <p14:creationId xmlns:p14="http://schemas.microsoft.com/office/powerpoint/2010/main" val="417140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859" y="74586"/>
            <a:ext cx="12134095" cy="1482093"/>
          </a:xfrm>
          <a:prstGeom prst="rect">
            <a:avLst/>
          </a:prstGeom>
        </p:spPr>
      </p:pic>
      <p:pic>
        <p:nvPicPr>
          <p:cNvPr id="5" name="Picture 4"/>
          <p:cNvPicPr>
            <a:picLocks noChangeAspect="1"/>
          </p:cNvPicPr>
          <p:nvPr/>
        </p:nvPicPr>
        <p:blipFill>
          <a:blip r:embed="rId3"/>
          <a:stretch>
            <a:fillRect/>
          </a:stretch>
        </p:blipFill>
        <p:spPr>
          <a:xfrm>
            <a:off x="127859" y="1639124"/>
            <a:ext cx="12134095" cy="1054003"/>
          </a:xfrm>
          <a:prstGeom prst="rect">
            <a:avLst/>
          </a:prstGeom>
        </p:spPr>
      </p:pic>
      <p:pic>
        <p:nvPicPr>
          <p:cNvPr id="6" name="Picture 5"/>
          <p:cNvPicPr>
            <a:picLocks noChangeAspect="1"/>
          </p:cNvPicPr>
          <p:nvPr/>
        </p:nvPicPr>
        <p:blipFill>
          <a:blip r:embed="rId4"/>
          <a:stretch>
            <a:fillRect/>
          </a:stretch>
        </p:blipFill>
        <p:spPr>
          <a:xfrm>
            <a:off x="127859" y="2739592"/>
            <a:ext cx="12134095" cy="766547"/>
          </a:xfrm>
          <a:prstGeom prst="rect">
            <a:avLst/>
          </a:prstGeom>
        </p:spPr>
      </p:pic>
      <p:pic>
        <p:nvPicPr>
          <p:cNvPr id="7" name="Picture 6"/>
          <p:cNvPicPr>
            <a:picLocks noChangeAspect="1"/>
          </p:cNvPicPr>
          <p:nvPr/>
        </p:nvPicPr>
        <p:blipFill>
          <a:blip r:embed="rId5"/>
          <a:stretch>
            <a:fillRect/>
          </a:stretch>
        </p:blipFill>
        <p:spPr>
          <a:xfrm>
            <a:off x="127859" y="3605069"/>
            <a:ext cx="12134095" cy="1785971"/>
          </a:xfrm>
          <a:prstGeom prst="rect">
            <a:avLst/>
          </a:prstGeom>
        </p:spPr>
      </p:pic>
      <p:pic>
        <p:nvPicPr>
          <p:cNvPr id="8" name="Picture 7"/>
          <p:cNvPicPr>
            <a:picLocks noChangeAspect="1"/>
          </p:cNvPicPr>
          <p:nvPr/>
        </p:nvPicPr>
        <p:blipFill>
          <a:blip r:embed="rId6"/>
          <a:stretch>
            <a:fillRect/>
          </a:stretch>
        </p:blipFill>
        <p:spPr>
          <a:xfrm>
            <a:off x="127859" y="5570858"/>
            <a:ext cx="12134095" cy="724554"/>
          </a:xfrm>
          <a:prstGeom prst="rect">
            <a:avLst/>
          </a:prstGeom>
        </p:spPr>
      </p:pic>
    </p:spTree>
    <p:extLst>
      <p:ext uri="{BB962C8B-B14F-4D97-AF65-F5344CB8AC3E}">
        <p14:creationId xmlns:p14="http://schemas.microsoft.com/office/powerpoint/2010/main" val="112682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8349" y="2561291"/>
            <a:ext cx="7199778" cy="153835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799" dirty="0">
                <a:gradFill>
                  <a:gsLst>
                    <a:gs pos="2917">
                      <a:srgbClr val="1A1A1A"/>
                    </a:gs>
                    <a:gs pos="30000">
                      <a:srgbClr val="1A1A1A"/>
                    </a:gs>
                  </a:gsLst>
                  <a:lin ang="5400000" scaled="0"/>
                </a:gradFill>
                <a:latin typeface="Segoe UI"/>
              </a:rPr>
              <a:t>Share</a:t>
            </a:r>
            <a:endParaRPr lang="fi-FI" sz="8799" dirty="0" err="1">
              <a:gradFill>
                <a:gsLst>
                  <a:gs pos="2917">
                    <a:srgbClr val="1A1A1A"/>
                  </a:gs>
                  <a:gs pos="30000">
                    <a:srgbClr val="1A1A1A"/>
                  </a:gs>
                </a:gsLst>
                <a:lin ang="5400000" scaled="0"/>
              </a:gradFill>
              <a:latin typeface="Segoe UI"/>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2979427" y="2189656"/>
            <a:ext cx="0" cy="2152344"/>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474871D-8E1B-4233-A824-14F7854E6BAA}"/>
              </a:ext>
            </a:extLst>
          </p:cNvPr>
          <p:cNvSpPr txBox="1"/>
          <p:nvPr/>
        </p:nvSpPr>
        <p:spPr>
          <a:xfrm>
            <a:off x="5265067" y="6421645"/>
            <a:ext cx="1981306"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dirty="0">
                <a:solidFill>
                  <a:srgbClr val="1A1A1A">
                    <a:lumMod val="60000"/>
                    <a:lumOff val="40000"/>
                  </a:srgbClr>
                </a:solidFill>
                <a:latin typeface="Segoe UI"/>
              </a:rPr>
              <a:t>aka.ms/</a:t>
            </a:r>
            <a:r>
              <a:rPr lang="en-US" sz="2000" dirty="0" err="1">
                <a:solidFill>
                  <a:srgbClr val="1A1A1A">
                    <a:lumMod val="60000"/>
                    <a:lumOff val="40000"/>
                  </a:srgbClr>
                </a:solidFill>
                <a:latin typeface="Segoe UI"/>
              </a:rPr>
              <a:t>sppnp</a:t>
            </a:r>
            <a:endParaRPr lang="en-US" sz="2000" dirty="0">
              <a:solidFill>
                <a:srgbClr val="1A1A1A">
                  <a:lumMod val="60000"/>
                  <a:lumOff val="40000"/>
                </a:srgbClr>
              </a:solidFill>
              <a:latin typeface="Segoe UI"/>
            </a:endParaRPr>
          </a:p>
        </p:txBody>
      </p:sp>
    </p:spTree>
    <p:extLst>
      <p:ext uri="{BB962C8B-B14F-4D97-AF65-F5344CB8AC3E}">
        <p14:creationId xmlns:p14="http://schemas.microsoft.com/office/powerpoint/2010/main" val="275129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062" y="457631"/>
            <a:ext cx="11016957" cy="753369"/>
          </a:xfrm>
        </p:spPr>
        <p:txBody>
          <a:bodyPr/>
          <a:lstStyle/>
          <a:p>
            <a:r>
              <a:rPr lang="en-US" sz="4896" dirty="0"/>
              <a:t>How to participate to the PnP initiative?</a:t>
            </a:r>
            <a:endParaRPr lang="fi-FI" sz="4896" dirty="0"/>
          </a:p>
        </p:txBody>
      </p:sp>
      <p:grpSp>
        <p:nvGrpSpPr>
          <p:cNvPr id="14" name="Group 13"/>
          <p:cNvGrpSpPr/>
          <p:nvPr/>
        </p:nvGrpSpPr>
        <p:grpSpPr>
          <a:xfrm>
            <a:off x="589062" y="3911639"/>
            <a:ext cx="5737643" cy="2488916"/>
            <a:chOff x="480151" y="4864313"/>
            <a:chExt cx="5739271" cy="2489621"/>
          </a:xfrm>
        </p:grpSpPr>
        <p:pic>
          <p:nvPicPr>
            <p:cNvPr id="9" name="Picture 4" descr="https://newsignature.com/wp-content/uploads/2015/04/Skype_for_Business_Secondary_Blue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151" y="4864313"/>
              <a:ext cx="1385153" cy="13759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624576" y="4986034"/>
              <a:ext cx="4594846" cy="2367900"/>
            </a:xfrm>
            <a:prstGeom prst="rect">
              <a:avLst/>
            </a:prstGeom>
            <a:noFill/>
          </p:spPr>
          <p:txBody>
            <a:bodyPr wrap="square" lIns="182828" tIns="146262" rIns="182828" bIns="146262" rtlCol="0">
              <a:spAutoFit/>
            </a:bodyPr>
            <a:lstStyle/>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Monthly SharePoint community call</a:t>
              </a:r>
            </a:p>
            <a:p>
              <a:pPr marL="809049" lvl="1" indent="-342768" defTabSz="932563">
                <a:lnSpc>
                  <a:spcPct val="90000"/>
                </a:lnSpc>
                <a:spcAft>
                  <a:spcPts val="600"/>
                </a:spcAft>
                <a:buFont typeface="Arial" panose="020B0604020202020204" pitchFamily="34" charset="0"/>
                <a:buChar char="•"/>
                <a:defRPr/>
              </a:pPr>
              <a:r>
                <a:rPr lang="en-US" sz="1428" dirty="0">
                  <a:gradFill>
                    <a:gsLst>
                      <a:gs pos="2917">
                        <a:srgbClr val="1A1A1A"/>
                      </a:gs>
                      <a:gs pos="30000">
                        <a:srgbClr val="1A1A1A"/>
                      </a:gs>
                    </a:gsLst>
                    <a:lin ang="5400000" scaled="0"/>
                  </a:gradFill>
                  <a:latin typeface="Segoe UI"/>
                </a:rPr>
                <a:t>aka.ms/</a:t>
              </a:r>
              <a:r>
                <a:rPr lang="en-US" sz="1428" dirty="0" err="1">
                  <a:gradFill>
                    <a:gsLst>
                      <a:gs pos="2917">
                        <a:srgbClr val="1A1A1A"/>
                      </a:gs>
                      <a:gs pos="30000">
                        <a:srgbClr val="1A1A1A"/>
                      </a:gs>
                    </a:gsLst>
                    <a:lin ang="5400000" scaled="0"/>
                  </a:gradFill>
                  <a:latin typeface="Segoe UI"/>
                </a:rPr>
                <a:t>spdev</a:t>
              </a:r>
              <a:r>
                <a:rPr lang="en-US" sz="1428" dirty="0">
                  <a:gradFill>
                    <a:gsLst>
                      <a:gs pos="2917">
                        <a:srgbClr val="1A1A1A"/>
                      </a:gs>
                      <a:gs pos="30000">
                        <a:srgbClr val="1A1A1A"/>
                      </a:gs>
                    </a:gsLst>
                    <a:lin ang="5400000" scaled="0"/>
                  </a:gradFill>
                  <a:latin typeface="Segoe UI"/>
                </a:rPr>
                <a:t>-call</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Bi-weekly SharePoint Framework SIG</a:t>
              </a:r>
            </a:p>
            <a:p>
              <a:pPr marL="809049" lvl="1" indent="-342768" defTabSz="932563">
                <a:lnSpc>
                  <a:spcPct val="90000"/>
                </a:lnSpc>
                <a:spcAft>
                  <a:spcPts val="600"/>
                </a:spcAft>
                <a:buFont typeface="Arial" panose="020B0604020202020204" pitchFamily="34" charset="0"/>
                <a:buChar char="•"/>
                <a:defRPr/>
              </a:pPr>
              <a:r>
                <a:rPr lang="en-US" sz="1428" dirty="0">
                  <a:gradFill>
                    <a:gsLst>
                      <a:gs pos="2917">
                        <a:srgbClr val="1A1A1A"/>
                      </a:gs>
                      <a:gs pos="30000">
                        <a:srgbClr val="1A1A1A"/>
                      </a:gs>
                    </a:gsLst>
                    <a:lin ang="5400000" scaled="0"/>
                  </a:gradFill>
                  <a:latin typeface="Segoe UI"/>
                </a:rPr>
                <a:t>aka.ms/</a:t>
              </a:r>
              <a:r>
                <a:rPr lang="en-US" sz="1428" dirty="0" err="1">
                  <a:gradFill>
                    <a:gsLst>
                      <a:gs pos="2917">
                        <a:srgbClr val="1A1A1A"/>
                      </a:gs>
                      <a:gs pos="30000">
                        <a:srgbClr val="1A1A1A"/>
                      </a:gs>
                    </a:gsLst>
                    <a:lin ang="5400000" scaled="0"/>
                  </a:gradFill>
                  <a:latin typeface="Segoe UI"/>
                </a:rPr>
                <a:t>spdev</a:t>
              </a:r>
              <a:r>
                <a:rPr lang="en-US" sz="1428" dirty="0">
                  <a:gradFill>
                    <a:gsLst>
                      <a:gs pos="2917">
                        <a:srgbClr val="1A1A1A"/>
                      </a:gs>
                      <a:gs pos="30000">
                        <a:srgbClr val="1A1A1A"/>
                      </a:gs>
                    </a:gsLst>
                    <a:lin ang="5400000" scaled="0"/>
                  </a:gradFill>
                  <a:latin typeface="Segoe UI"/>
                </a:rPr>
                <a:t>-</a:t>
              </a:r>
              <a:r>
                <a:rPr lang="en-US" sz="1428" dirty="0" err="1">
                  <a:gradFill>
                    <a:gsLst>
                      <a:gs pos="2917">
                        <a:srgbClr val="1A1A1A"/>
                      </a:gs>
                      <a:gs pos="30000">
                        <a:srgbClr val="1A1A1A"/>
                      </a:gs>
                    </a:gsLst>
                    <a:lin ang="5400000" scaled="0"/>
                  </a:gradFill>
                  <a:latin typeface="Segoe UI"/>
                </a:rPr>
                <a:t>spfx</a:t>
              </a:r>
              <a:r>
                <a:rPr lang="en-US" sz="1428" dirty="0">
                  <a:gradFill>
                    <a:gsLst>
                      <a:gs pos="2917">
                        <a:srgbClr val="1A1A1A"/>
                      </a:gs>
                      <a:gs pos="30000">
                        <a:srgbClr val="1A1A1A"/>
                      </a:gs>
                    </a:gsLst>
                    <a:lin ang="5400000" scaled="0"/>
                  </a:gradFill>
                  <a:latin typeface="Segoe UI"/>
                </a:rPr>
                <a:t>-call</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Bi-weekly SharePoint General Dev SIG</a:t>
              </a:r>
            </a:p>
            <a:p>
              <a:pPr marL="809049" lvl="1" indent="-342768" defTabSz="932563">
                <a:lnSpc>
                  <a:spcPct val="90000"/>
                </a:lnSpc>
                <a:spcAft>
                  <a:spcPts val="600"/>
                </a:spcAft>
                <a:buFont typeface="Arial" panose="020B0604020202020204" pitchFamily="34" charset="0"/>
                <a:buChar char="•"/>
                <a:defRPr/>
              </a:pPr>
              <a:r>
                <a:rPr lang="en-US" sz="1428" dirty="0">
                  <a:gradFill>
                    <a:gsLst>
                      <a:gs pos="2917">
                        <a:srgbClr val="1A1A1A"/>
                      </a:gs>
                      <a:gs pos="30000">
                        <a:srgbClr val="1A1A1A"/>
                      </a:gs>
                    </a:gsLst>
                    <a:lin ang="5400000" scaled="0"/>
                  </a:gradFill>
                  <a:latin typeface="Segoe UI"/>
                </a:rPr>
                <a:t>aka.ms/</a:t>
              </a:r>
              <a:r>
                <a:rPr lang="en-US" sz="1428" dirty="0" err="1">
                  <a:gradFill>
                    <a:gsLst>
                      <a:gs pos="2917">
                        <a:srgbClr val="1A1A1A"/>
                      </a:gs>
                      <a:gs pos="30000">
                        <a:srgbClr val="1A1A1A"/>
                      </a:gs>
                    </a:gsLst>
                    <a:lin ang="5400000" scaled="0"/>
                  </a:gradFill>
                  <a:latin typeface="Segoe UI"/>
                </a:rPr>
                <a:t>spdev</a:t>
              </a:r>
              <a:r>
                <a:rPr lang="en-US" sz="1428" dirty="0">
                  <a:gradFill>
                    <a:gsLst>
                      <a:gs pos="2917">
                        <a:srgbClr val="1A1A1A"/>
                      </a:gs>
                      <a:gs pos="30000">
                        <a:srgbClr val="1A1A1A"/>
                      </a:gs>
                    </a:gsLst>
                    <a:lin ang="5400000" scaled="0"/>
                  </a:gradFill>
                  <a:latin typeface="Segoe UI"/>
                </a:rPr>
                <a:t>-sig-call</a:t>
              </a:r>
            </a:p>
            <a:p>
              <a:pPr marL="342768" indent="-342768" defTabSz="932563">
                <a:lnSpc>
                  <a:spcPct val="90000"/>
                </a:lnSpc>
                <a:spcAft>
                  <a:spcPts val="600"/>
                </a:spcAft>
                <a:buFont typeface="Arial" panose="020B0604020202020204" pitchFamily="34" charset="0"/>
                <a:buChar char="•"/>
                <a:defRPr/>
              </a:pPr>
              <a:endParaRPr lang="fi-FI" sz="1836" dirty="0" err="1">
                <a:gradFill>
                  <a:gsLst>
                    <a:gs pos="2917">
                      <a:srgbClr val="1A1A1A"/>
                    </a:gs>
                    <a:gs pos="30000">
                      <a:srgbClr val="1A1A1A"/>
                    </a:gs>
                  </a:gsLst>
                  <a:lin ang="5400000" scaled="0"/>
                </a:gradFill>
                <a:latin typeface="Segoe UI"/>
              </a:endParaRPr>
            </a:p>
          </p:txBody>
        </p:sp>
      </p:grpSp>
      <p:grpSp>
        <p:nvGrpSpPr>
          <p:cNvPr id="15" name="Group 14"/>
          <p:cNvGrpSpPr/>
          <p:nvPr/>
        </p:nvGrpSpPr>
        <p:grpSpPr>
          <a:xfrm>
            <a:off x="6348032" y="1759642"/>
            <a:ext cx="5759006" cy="2086593"/>
            <a:chOff x="6578277" y="3602166"/>
            <a:chExt cx="5760640" cy="2087184"/>
          </a:xfrm>
        </p:grpSpPr>
        <p:pic>
          <p:nvPicPr>
            <p:cNvPr id="7" name="Picture 2" descr="https://assets-cdn.github.com/images/modules/logos_page/Octoc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8277" y="3714576"/>
              <a:ext cx="1617757" cy="13447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286578" y="3602166"/>
              <a:ext cx="4052339" cy="2087184"/>
            </a:xfrm>
            <a:prstGeom prst="rect">
              <a:avLst/>
            </a:prstGeom>
            <a:noFill/>
          </p:spPr>
          <p:txBody>
            <a:bodyPr wrap="square" lIns="182828" tIns="146262" rIns="182828" bIns="146262" rtlCol="0">
              <a:spAutoFit/>
            </a:bodyPr>
            <a:lstStyle/>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Submit issues</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Submit fixes</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Contribute with new samples, guidance and documentation</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Participate on the discussion around needed capabilities</a:t>
              </a:r>
            </a:p>
          </p:txBody>
        </p:sp>
      </p:grpSp>
      <p:grpSp>
        <p:nvGrpSpPr>
          <p:cNvPr id="2" name="Group 1"/>
          <p:cNvGrpSpPr/>
          <p:nvPr/>
        </p:nvGrpSpPr>
        <p:grpSpPr>
          <a:xfrm>
            <a:off x="589061" y="1733382"/>
            <a:ext cx="5758970" cy="1489522"/>
            <a:chOff x="459636" y="3452090"/>
            <a:chExt cx="5759787" cy="1489733"/>
          </a:xfrm>
        </p:grpSpPr>
        <p:sp>
          <p:nvSpPr>
            <p:cNvPr id="10" name="TextBox 9"/>
            <p:cNvSpPr txBox="1"/>
            <p:nvPr/>
          </p:nvSpPr>
          <p:spPr>
            <a:xfrm>
              <a:off x="1625229" y="3452090"/>
              <a:ext cx="4594194" cy="1489733"/>
            </a:xfrm>
            <a:prstGeom prst="rect">
              <a:avLst/>
            </a:prstGeom>
            <a:noFill/>
          </p:spPr>
          <p:txBody>
            <a:bodyPr wrap="square" lIns="182828" tIns="146262" rIns="182828" bIns="146262" rtlCol="0">
              <a:spAutoFit/>
            </a:bodyPr>
            <a:lstStyle/>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Participate on the discussion</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Help others with your questions and answers</a:t>
              </a: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aka.ms/</a:t>
              </a:r>
              <a:r>
                <a:rPr lang="en-US" sz="1836" dirty="0" err="1">
                  <a:gradFill>
                    <a:gsLst>
                      <a:gs pos="2917">
                        <a:srgbClr val="1A1A1A"/>
                      </a:gs>
                      <a:gs pos="30000">
                        <a:srgbClr val="1A1A1A"/>
                      </a:gs>
                    </a:gsLst>
                    <a:lin ang="5400000" scaled="0"/>
                  </a:gradFill>
                  <a:latin typeface="Segoe UI"/>
                </a:rPr>
                <a:t>SPPnP</a:t>
              </a:r>
              <a:r>
                <a:rPr lang="en-US" sz="1836" dirty="0">
                  <a:gradFill>
                    <a:gsLst>
                      <a:gs pos="2917">
                        <a:srgbClr val="1A1A1A"/>
                      </a:gs>
                      <a:gs pos="30000">
                        <a:srgbClr val="1A1A1A"/>
                      </a:gs>
                    </a:gsLst>
                    <a:lin ang="5400000" scaled="0"/>
                  </a:gradFill>
                  <a:latin typeface="Segoe UI"/>
                </a:rPr>
                <a:t>-Community</a:t>
              </a:r>
              <a:endParaRPr lang="fi-FI" sz="1836" dirty="0" err="1">
                <a:gradFill>
                  <a:gsLst>
                    <a:gs pos="2917">
                      <a:srgbClr val="1A1A1A"/>
                    </a:gs>
                    <a:gs pos="30000">
                      <a:srgbClr val="1A1A1A"/>
                    </a:gs>
                  </a:gsLst>
                  <a:lin ang="5400000" scaled="0"/>
                </a:gradFill>
                <a:latin typeface="Segoe UI"/>
              </a:endParaRPr>
            </a:p>
          </p:txBody>
        </p:sp>
        <p:sp>
          <p:nvSpPr>
            <p:cNvPr id="16" name="TextBox 15"/>
            <p:cNvSpPr txBox="1"/>
            <p:nvPr/>
          </p:nvSpPr>
          <p:spPr>
            <a:xfrm>
              <a:off x="459636" y="3684917"/>
              <a:ext cx="1472906" cy="972691"/>
            </a:xfrm>
            <a:prstGeom prst="rect">
              <a:avLst/>
            </a:prstGeom>
            <a:noFill/>
          </p:spPr>
          <p:txBody>
            <a:bodyPr wrap="none" lIns="182780" tIns="146225" rIns="182780" bIns="146225" rtlCol="0">
              <a:spAutoFit/>
            </a:bodyPr>
            <a:lstStyle/>
            <a:p>
              <a:pPr defTabSz="932563">
                <a:lnSpc>
                  <a:spcPct val="90000"/>
                </a:lnSpc>
                <a:spcAft>
                  <a:spcPts val="600"/>
                </a:spcAft>
                <a:defRPr/>
              </a:pPr>
              <a:r>
                <a:rPr lang="en-US" sz="1598" b="1" dirty="0">
                  <a:gradFill>
                    <a:gsLst>
                      <a:gs pos="2917">
                        <a:srgbClr val="1A1A1A"/>
                      </a:gs>
                      <a:gs pos="30000">
                        <a:srgbClr val="1A1A1A"/>
                      </a:gs>
                    </a:gsLst>
                    <a:lin ang="5400000" scaled="0"/>
                  </a:gradFill>
                  <a:latin typeface="Segoe UI Semibold"/>
                </a:rPr>
                <a:t>Microsoft </a:t>
              </a:r>
              <a:br>
                <a:rPr lang="en-US" sz="1598" b="1" dirty="0">
                  <a:gradFill>
                    <a:gsLst>
                      <a:gs pos="2917">
                        <a:srgbClr val="1A1A1A"/>
                      </a:gs>
                      <a:gs pos="30000">
                        <a:srgbClr val="1A1A1A"/>
                      </a:gs>
                    </a:gsLst>
                    <a:lin ang="5400000" scaled="0"/>
                  </a:gradFill>
                  <a:latin typeface="Segoe UI Semibold"/>
                </a:rPr>
              </a:br>
              <a:r>
                <a:rPr lang="en-US" sz="1598" b="1" dirty="0">
                  <a:gradFill>
                    <a:gsLst>
                      <a:gs pos="2917">
                        <a:srgbClr val="1A1A1A"/>
                      </a:gs>
                      <a:gs pos="30000">
                        <a:srgbClr val="1A1A1A"/>
                      </a:gs>
                    </a:gsLst>
                    <a:lin ang="5400000" scaled="0"/>
                  </a:gradFill>
                  <a:latin typeface="Segoe UI Semibold"/>
                </a:rPr>
                <a:t>Tech</a:t>
              </a:r>
              <a:br>
                <a:rPr lang="en-US" sz="1598" b="1" dirty="0">
                  <a:gradFill>
                    <a:gsLst>
                      <a:gs pos="2917">
                        <a:srgbClr val="1A1A1A"/>
                      </a:gs>
                      <a:gs pos="30000">
                        <a:srgbClr val="1A1A1A"/>
                      </a:gs>
                    </a:gsLst>
                    <a:lin ang="5400000" scaled="0"/>
                  </a:gradFill>
                  <a:latin typeface="Segoe UI Semibold"/>
                </a:rPr>
              </a:br>
              <a:r>
                <a:rPr lang="en-US" sz="1598" b="1" dirty="0">
                  <a:gradFill>
                    <a:gsLst>
                      <a:gs pos="2917">
                        <a:srgbClr val="1A1A1A"/>
                      </a:gs>
                      <a:gs pos="30000">
                        <a:srgbClr val="1A1A1A"/>
                      </a:gs>
                    </a:gsLst>
                    <a:lin ang="5400000" scaled="0"/>
                  </a:gradFill>
                  <a:latin typeface="Segoe UI Semibold"/>
                </a:rPr>
                <a:t>Community</a:t>
              </a:r>
              <a:endParaRPr lang="fi-FI" sz="1598" b="1" dirty="0" err="1">
                <a:gradFill>
                  <a:gsLst>
                    <a:gs pos="2917">
                      <a:srgbClr val="1A1A1A"/>
                    </a:gs>
                    <a:gs pos="30000">
                      <a:srgbClr val="1A1A1A"/>
                    </a:gs>
                  </a:gsLst>
                  <a:lin ang="5400000" scaled="0"/>
                </a:gradFill>
                <a:latin typeface="Segoe UI Semibold"/>
              </a:endParaRPr>
            </a:p>
          </p:txBody>
        </p:sp>
      </p:grpSp>
      <p:sp>
        <p:nvSpPr>
          <p:cNvPr id="18" name="TextBox 17">
            <a:extLst>
              <a:ext uri="{FF2B5EF4-FFF2-40B4-BE49-F238E27FC236}">
                <a16:creationId xmlns:a16="http://schemas.microsoft.com/office/drawing/2014/main" id="{C0740604-9650-4DB0-8C1B-A5E625D7ACDE}"/>
              </a:ext>
            </a:extLst>
          </p:cNvPr>
          <p:cNvSpPr txBox="1"/>
          <p:nvPr/>
        </p:nvSpPr>
        <p:spPr>
          <a:xfrm>
            <a:off x="5265067" y="6421645"/>
            <a:ext cx="1981306"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dirty="0">
                <a:solidFill>
                  <a:srgbClr val="1A1A1A">
                    <a:lumMod val="60000"/>
                    <a:lumOff val="40000"/>
                  </a:srgbClr>
                </a:solidFill>
                <a:latin typeface="Segoe UI"/>
              </a:rPr>
              <a:t>aka.ms/</a:t>
            </a:r>
            <a:r>
              <a:rPr lang="en-US" sz="2000" dirty="0" err="1">
                <a:solidFill>
                  <a:srgbClr val="1A1A1A">
                    <a:lumMod val="60000"/>
                    <a:lumOff val="40000"/>
                  </a:srgbClr>
                </a:solidFill>
                <a:latin typeface="Segoe UI"/>
              </a:rPr>
              <a:t>sppnp</a:t>
            </a:r>
            <a:endParaRPr lang="en-US" sz="2000" dirty="0">
              <a:solidFill>
                <a:srgbClr val="1A1A1A">
                  <a:lumMod val="60000"/>
                  <a:lumOff val="40000"/>
                </a:srgbClr>
              </a:solidFill>
              <a:latin typeface="Segoe UI"/>
            </a:endParaRPr>
          </a:p>
        </p:txBody>
      </p:sp>
      <p:grpSp>
        <p:nvGrpSpPr>
          <p:cNvPr id="3" name="Group 2">
            <a:extLst>
              <a:ext uri="{FF2B5EF4-FFF2-40B4-BE49-F238E27FC236}">
                <a16:creationId xmlns:a16="http://schemas.microsoft.com/office/drawing/2014/main" id="{6E59E8C2-5206-480B-AFE5-60531B14F22B}"/>
              </a:ext>
            </a:extLst>
          </p:cNvPr>
          <p:cNvGrpSpPr/>
          <p:nvPr/>
        </p:nvGrpSpPr>
        <p:grpSpPr>
          <a:xfrm>
            <a:off x="6326704" y="3853570"/>
            <a:ext cx="5780333" cy="1787490"/>
            <a:chOff x="6202350" y="3450828"/>
            <a:chExt cx="5667508" cy="1752600"/>
          </a:xfrm>
        </p:grpSpPr>
        <p:sp>
          <p:nvSpPr>
            <p:cNvPr id="20" name="TextBox 19">
              <a:extLst>
                <a:ext uri="{FF2B5EF4-FFF2-40B4-BE49-F238E27FC236}">
                  <a16:creationId xmlns:a16="http://schemas.microsoft.com/office/drawing/2014/main" id="{49ADDE47-CE7D-4003-8270-CCFB5BB7668D}"/>
                </a:ext>
              </a:extLst>
            </p:cNvPr>
            <p:cNvSpPr txBox="1"/>
            <p:nvPr/>
          </p:nvSpPr>
          <p:spPr>
            <a:xfrm>
              <a:off x="7897743" y="3627076"/>
              <a:ext cx="3972115" cy="1206212"/>
            </a:xfrm>
            <a:prstGeom prst="rect">
              <a:avLst/>
            </a:prstGeom>
            <a:noFill/>
          </p:spPr>
          <p:txBody>
            <a:bodyPr wrap="square" lIns="182828" tIns="146262" rIns="182828" bIns="146262" rtlCol="0">
              <a:spAutoFit/>
            </a:bodyPr>
            <a:lstStyle/>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twitter.com/</a:t>
              </a:r>
              <a:r>
                <a:rPr lang="en-US" sz="1836" dirty="0" err="1">
                  <a:gradFill>
                    <a:gsLst>
                      <a:gs pos="2917">
                        <a:srgbClr val="1A1A1A"/>
                      </a:gs>
                      <a:gs pos="30000">
                        <a:srgbClr val="1A1A1A"/>
                      </a:gs>
                    </a:gsLst>
                    <a:lin ang="5400000" scaled="0"/>
                  </a:gradFill>
                  <a:latin typeface="Segoe UI"/>
                </a:rPr>
                <a:t>sharepoint</a:t>
              </a:r>
              <a:endParaRPr lang="en-US" sz="1836" dirty="0">
                <a:gradFill>
                  <a:gsLst>
                    <a:gs pos="2917">
                      <a:srgbClr val="1A1A1A"/>
                    </a:gs>
                    <a:gs pos="30000">
                      <a:srgbClr val="1A1A1A"/>
                    </a:gs>
                  </a:gsLst>
                  <a:lin ang="5400000" scaled="0"/>
                </a:gradFill>
                <a:latin typeface="Segoe UI"/>
              </a:endParaRP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twitter.com/</a:t>
              </a:r>
              <a:r>
                <a:rPr lang="en-US" sz="1836" dirty="0" err="1">
                  <a:gradFill>
                    <a:gsLst>
                      <a:gs pos="2917">
                        <a:srgbClr val="1A1A1A"/>
                      </a:gs>
                      <a:gs pos="30000">
                        <a:srgbClr val="1A1A1A"/>
                      </a:gs>
                    </a:gsLst>
                    <a:lin ang="5400000" scaled="0"/>
                  </a:gradFill>
                  <a:latin typeface="Segoe UI"/>
                </a:rPr>
                <a:t>officedev</a:t>
              </a:r>
              <a:endParaRPr lang="en-US" sz="1836" dirty="0">
                <a:gradFill>
                  <a:gsLst>
                    <a:gs pos="2917">
                      <a:srgbClr val="1A1A1A"/>
                    </a:gs>
                    <a:gs pos="30000">
                      <a:srgbClr val="1A1A1A"/>
                    </a:gs>
                  </a:gsLst>
                  <a:lin ang="5400000" scaled="0"/>
                </a:gradFill>
                <a:latin typeface="Segoe UI"/>
              </a:endParaRPr>
            </a:p>
            <a:p>
              <a:pPr marL="342768" indent="-342768" defTabSz="932563">
                <a:lnSpc>
                  <a:spcPct val="90000"/>
                </a:lnSpc>
                <a:spcAft>
                  <a:spcPts val="600"/>
                </a:spcAft>
                <a:buFont typeface="Arial" panose="020B0604020202020204" pitchFamily="34" charset="0"/>
                <a:buChar char="•"/>
                <a:defRPr/>
              </a:pPr>
              <a:r>
                <a:rPr lang="en-US" sz="1836" dirty="0">
                  <a:gradFill>
                    <a:gsLst>
                      <a:gs pos="2917">
                        <a:srgbClr val="1A1A1A"/>
                      </a:gs>
                      <a:gs pos="30000">
                        <a:srgbClr val="1A1A1A"/>
                      </a:gs>
                    </a:gsLst>
                    <a:lin ang="5400000" scaled="0"/>
                  </a:gradFill>
                  <a:latin typeface="Segoe UI"/>
                </a:rPr>
                <a:t>twitter.com/</a:t>
              </a:r>
              <a:r>
                <a:rPr lang="en-US" sz="1836" dirty="0" err="1">
                  <a:gradFill>
                    <a:gsLst>
                      <a:gs pos="2917">
                        <a:srgbClr val="1A1A1A"/>
                      </a:gs>
                      <a:gs pos="30000">
                        <a:srgbClr val="1A1A1A"/>
                      </a:gs>
                    </a:gsLst>
                    <a:lin ang="5400000" scaled="0"/>
                  </a:gradFill>
                  <a:latin typeface="Segoe UI"/>
                </a:rPr>
                <a:t>officedevpnp</a:t>
              </a:r>
              <a:endParaRPr lang="en-US" sz="1836" dirty="0">
                <a:gradFill>
                  <a:gsLst>
                    <a:gs pos="2917">
                      <a:srgbClr val="1A1A1A"/>
                    </a:gs>
                    <a:gs pos="30000">
                      <a:srgbClr val="1A1A1A"/>
                    </a:gs>
                  </a:gsLst>
                  <a:lin ang="5400000" scaled="0"/>
                </a:gradFill>
                <a:latin typeface="Segoe UI"/>
              </a:endParaRPr>
            </a:p>
          </p:txBody>
        </p:sp>
        <p:pic>
          <p:nvPicPr>
            <p:cNvPr id="9218" name="Picture 2" descr="Image result for twitter logo png">
              <a:extLst>
                <a:ext uri="{FF2B5EF4-FFF2-40B4-BE49-F238E27FC236}">
                  <a16:creationId xmlns:a16="http://schemas.microsoft.com/office/drawing/2014/main" id="{581BCCCF-1CC3-48FA-AF56-D3B9A095BE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350" y="3450828"/>
              <a:ext cx="1752600" cy="17526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15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0856" y="466301"/>
            <a:ext cx="5039759" cy="565027"/>
          </a:xfrm>
        </p:spPr>
        <p:txBody>
          <a:bodyPr/>
          <a:lstStyle/>
          <a:p>
            <a:r>
              <a:rPr lang="en-US" dirty="0"/>
              <a:t>Why to contribute?</a:t>
            </a:r>
            <a:endParaRPr lang="fi-FI" dirty="0"/>
          </a:p>
        </p:txBody>
      </p:sp>
      <p:sp>
        <p:nvSpPr>
          <p:cNvPr id="6" name="Text Placeholder 5"/>
          <p:cNvSpPr>
            <a:spLocks noGrp="1"/>
          </p:cNvSpPr>
          <p:nvPr>
            <p:ph type="body" sz="quarter" idx="10"/>
          </p:nvPr>
        </p:nvSpPr>
        <p:spPr>
          <a:xfrm>
            <a:off x="600855" y="1212848"/>
            <a:ext cx="5743084" cy="3371324"/>
          </a:xfrm>
        </p:spPr>
        <p:txBody>
          <a:bodyPr/>
          <a:lstStyle/>
          <a:p>
            <a:r>
              <a:rPr lang="en-US" sz="2856" dirty="0"/>
              <a:t>Get acknowledged as contributor in the communications</a:t>
            </a:r>
          </a:p>
          <a:p>
            <a:pPr lvl="1"/>
            <a:r>
              <a:rPr lang="en-US" sz="1836" dirty="0"/>
              <a:t>SharePoint blog posts</a:t>
            </a:r>
          </a:p>
          <a:p>
            <a:pPr lvl="1"/>
            <a:r>
              <a:rPr lang="en-US" sz="1836" dirty="0"/>
              <a:t>Monthly community calls</a:t>
            </a:r>
          </a:p>
          <a:p>
            <a:pPr lvl="1"/>
            <a:r>
              <a:rPr lang="en-US" sz="1836" dirty="0"/>
              <a:t>docs.microsoft.com </a:t>
            </a:r>
          </a:p>
          <a:p>
            <a:r>
              <a:rPr lang="en-US" sz="2856" dirty="0"/>
              <a:t>Help others by sharing your learnings around Office 365 and SharePoint development</a:t>
            </a:r>
          </a:p>
        </p:txBody>
      </p:sp>
      <p:pic>
        <p:nvPicPr>
          <p:cNvPr id="1028" name="Picture 4" descr="https://camo.githubusercontent.com/f943ab17fc7f26562aac067b667fb94be4fef853/687474703a2f2f692e696d6775722e636f6d2f6a67365a4b4d49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8707" y="1223688"/>
            <a:ext cx="1078574" cy="84626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amo.githubusercontent.com/8640fbafb7d7fcf7870ab7b3c05143ab303c9304/687474703a2f2f692e696d6775722e636f6d2f4d4d335a61684d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69" y="2327638"/>
            <a:ext cx="989325" cy="6552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amo.githubusercontent.com/e47d2b2207d4184bbccc22d93b61ef4cb49fa7c2/687474703a2f2f692e696d6775722e636f6d2f63453933663164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8091" y="6181456"/>
            <a:ext cx="1638380" cy="4411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camo.githubusercontent.com/8c96f166cf3849fa35dc7b2fd8f1be4042a99072/687474703a2f2f692e696d6775722e636f6d2f4d7850455267572e706e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0689" y="4521321"/>
            <a:ext cx="1504127" cy="3342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camo.githubusercontent.com/af420f35e1f6311b12885ce89d4c96a8525124dc/687474703a2f2f692e696d6775722e636f6d2f6e48306d4c67362e706e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8684" y="5459205"/>
            <a:ext cx="1959985" cy="422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9809" y="4409932"/>
            <a:ext cx="1952160" cy="976081"/>
          </a:xfrm>
          <a:prstGeom prst="rect">
            <a:avLst/>
          </a:prstGeom>
        </p:spPr>
      </p:pic>
      <p:pic>
        <p:nvPicPr>
          <p:cNvPr id="7" name="Picture 4" descr="Work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2917" y="514598"/>
            <a:ext cx="1725078" cy="31945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723CABF-B3F6-4E0C-8252-C030615F4F77}"/>
              </a:ext>
            </a:extLst>
          </p:cNvPr>
          <p:cNvSpPr txBox="1"/>
          <p:nvPr/>
        </p:nvSpPr>
        <p:spPr>
          <a:xfrm>
            <a:off x="5265067" y="6421645"/>
            <a:ext cx="1981306" cy="577937"/>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dirty="0">
                <a:solidFill>
                  <a:srgbClr val="1A1A1A">
                    <a:lumMod val="60000"/>
                    <a:lumOff val="40000"/>
                  </a:srgbClr>
                </a:solidFill>
                <a:latin typeface="Segoe UI"/>
              </a:rPr>
              <a:t>aka.ms/</a:t>
            </a:r>
            <a:r>
              <a:rPr lang="en-US" sz="2000" dirty="0" err="1">
                <a:solidFill>
                  <a:srgbClr val="1A1A1A">
                    <a:lumMod val="60000"/>
                    <a:lumOff val="40000"/>
                  </a:srgbClr>
                </a:solidFill>
                <a:latin typeface="Segoe UI"/>
              </a:rPr>
              <a:t>sppnp</a:t>
            </a:r>
            <a:endParaRPr lang="en-US" sz="2000" dirty="0">
              <a:solidFill>
                <a:srgbClr val="1A1A1A">
                  <a:lumMod val="60000"/>
                  <a:lumOff val="40000"/>
                </a:srgbClr>
              </a:solidFill>
              <a:latin typeface="Segoe UI"/>
            </a:endParaRPr>
          </a:p>
        </p:txBody>
      </p:sp>
      <p:pic>
        <p:nvPicPr>
          <p:cNvPr id="15" name="Picture 6" descr="aequos">
            <a:extLst>
              <a:ext uri="{FF2B5EF4-FFF2-40B4-BE49-F238E27FC236}">
                <a16:creationId xmlns:a16="http://schemas.microsoft.com/office/drawing/2014/main" id="{D8CD48A9-2D8D-4C48-B77C-94E9FA9C01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4498" y="2141403"/>
            <a:ext cx="1428548" cy="5618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Rapid Circle">
            <a:extLst>
              <a:ext uri="{FF2B5EF4-FFF2-40B4-BE49-F238E27FC236}">
                <a16:creationId xmlns:a16="http://schemas.microsoft.com/office/drawing/2014/main" id="{BF76F5C5-B7E4-417D-B5D7-B3701590CE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23524" y="5318160"/>
            <a:ext cx="1904730" cy="5904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ontentAndCode">
            <a:extLst>
              <a:ext uri="{FF2B5EF4-FFF2-40B4-BE49-F238E27FC236}">
                <a16:creationId xmlns:a16="http://schemas.microsoft.com/office/drawing/2014/main" id="{96DEF789-9138-4708-A37C-7B2ADACE9C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0997" y="5640999"/>
            <a:ext cx="2417686" cy="14103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Blue Meteorite">
            <a:extLst>
              <a:ext uri="{FF2B5EF4-FFF2-40B4-BE49-F238E27FC236}">
                <a16:creationId xmlns:a16="http://schemas.microsoft.com/office/drawing/2014/main" id="{5BED3213-F771-4863-BF6F-520803B230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12589" y="1337680"/>
            <a:ext cx="1758504" cy="36342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PS">
            <a:extLst>
              <a:ext uri="{FF2B5EF4-FFF2-40B4-BE49-F238E27FC236}">
                <a16:creationId xmlns:a16="http://schemas.microsoft.com/office/drawing/2014/main" id="{FE19BBA7-A7F5-492E-8F16-17A8E82D03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06269" y="5881355"/>
            <a:ext cx="794603" cy="7946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ncore">
            <a:extLst>
              <a:ext uri="{FF2B5EF4-FFF2-40B4-BE49-F238E27FC236}">
                <a16:creationId xmlns:a16="http://schemas.microsoft.com/office/drawing/2014/main" id="{4040EC54-1750-4CD5-8E36-E660380D44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7546" y="3220727"/>
            <a:ext cx="1681689" cy="43982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DMI">
            <a:extLst>
              <a:ext uri="{FF2B5EF4-FFF2-40B4-BE49-F238E27FC236}">
                <a16:creationId xmlns:a16="http://schemas.microsoft.com/office/drawing/2014/main" id="{584829AD-CC5E-4847-9FE3-D2911E41398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02734" y="4442884"/>
            <a:ext cx="1238075" cy="56189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Wortell">
            <a:extLst>
              <a:ext uri="{FF2B5EF4-FFF2-40B4-BE49-F238E27FC236}">
                <a16:creationId xmlns:a16="http://schemas.microsoft.com/office/drawing/2014/main" id="{2DACFEE9-BB09-4145-9C2B-DD6B5FDA49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299604" y="2989065"/>
            <a:ext cx="952365" cy="9523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SharePointalist">
            <a:extLst>
              <a:ext uri="{FF2B5EF4-FFF2-40B4-BE49-F238E27FC236}">
                <a16:creationId xmlns:a16="http://schemas.microsoft.com/office/drawing/2014/main" id="{1B668F27-5C58-4789-8180-0A3C22ACCD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54876" y="419392"/>
            <a:ext cx="1957713" cy="3784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6BF0E7E-D332-4239-83CF-FCE0E19CAA52}"/>
              </a:ext>
            </a:extLst>
          </p:cNvPr>
          <p:cNvPicPr>
            <a:picLocks noChangeAspect="1"/>
          </p:cNvPicPr>
          <p:nvPr/>
        </p:nvPicPr>
        <p:blipFill>
          <a:blip r:embed="rId18"/>
          <a:stretch>
            <a:fillRect/>
          </a:stretch>
        </p:blipFill>
        <p:spPr>
          <a:xfrm>
            <a:off x="4187934" y="4886114"/>
            <a:ext cx="1262742" cy="534238"/>
          </a:xfrm>
          <a:prstGeom prst="rect">
            <a:avLst/>
          </a:prstGeom>
        </p:spPr>
      </p:pic>
      <p:pic>
        <p:nvPicPr>
          <p:cNvPr id="25" name="Picture 24">
            <a:extLst>
              <a:ext uri="{FF2B5EF4-FFF2-40B4-BE49-F238E27FC236}">
                <a16:creationId xmlns:a16="http://schemas.microsoft.com/office/drawing/2014/main" id="{A2BACEBB-F867-422E-BA64-3C9302C33887}"/>
              </a:ext>
            </a:extLst>
          </p:cNvPr>
          <p:cNvPicPr>
            <a:picLocks noChangeAspect="1"/>
          </p:cNvPicPr>
          <p:nvPr/>
        </p:nvPicPr>
        <p:blipFill>
          <a:blip r:embed="rId19"/>
          <a:stretch>
            <a:fillRect/>
          </a:stretch>
        </p:blipFill>
        <p:spPr>
          <a:xfrm>
            <a:off x="8605138" y="3452056"/>
            <a:ext cx="1841230" cy="651512"/>
          </a:xfrm>
          <a:prstGeom prst="rect">
            <a:avLst/>
          </a:prstGeom>
        </p:spPr>
      </p:pic>
      <p:pic>
        <p:nvPicPr>
          <p:cNvPr id="27" name="Picture 26">
            <a:extLst>
              <a:ext uri="{FF2B5EF4-FFF2-40B4-BE49-F238E27FC236}">
                <a16:creationId xmlns:a16="http://schemas.microsoft.com/office/drawing/2014/main" id="{A1CCF998-395E-496E-8221-F428C7C034B5}"/>
              </a:ext>
            </a:extLst>
          </p:cNvPr>
          <p:cNvPicPr>
            <a:picLocks noChangeAspect="1"/>
          </p:cNvPicPr>
          <p:nvPr/>
        </p:nvPicPr>
        <p:blipFill>
          <a:blip r:embed="rId20"/>
          <a:stretch>
            <a:fillRect/>
          </a:stretch>
        </p:blipFill>
        <p:spPr>
          <a:xfrm>
            <a:off x="9082929" y="2305314"/>
            <a:ext cx="1376328" cy="890025"/>
          </a:xfrm>
          <a:prstGeom prst="rect">
            <a:avLst/>
          </a:prstGeom>
        </p:spPr>
      </p:pic>
      <p:pic>
        <p:nvPicPr>
          <p:cNvPr id="29" name="Picture 28">
            <a:extLst>
              <a:ext uri="{FF2B5EF4-FFF2-40B4-BE49-F238E27FC236}">
                <a16:creationId xmlns:a16="http://schemas.microsoft.com/office/drawing/2014/main" id="{FE15DFB1-B5B7-4BEC-B6D2-809A459542D5}"/>
              </a:ext>
            </a:extLst>
          </p:cNvPr>
          <p:cNvPicPr>
            <a:picLocks noChangeAspect="1"/>
          </p:cNvPicPr>
          <p:nvPr/>
        </p:nvPicPr>
        <p:blipFill>
          <a:blip r:embed="rId21"/>
          <a:stretch>
            <a:fillRect/>
          </a:stretch>
        </p:blipFill>
        <p:spPr>
          <a:xfrm>
            <a:off x="3640417" y="5739616"/>
            <a:ext cx="1942924" cy="602306"/>
          </a:xfrm>
          <a:prstGeom prst="rect">
            <a:avLst/>
          </a:prstGeom>
        </p:spPr>
      </p:pic>
      <p:pic>
        <p:nvPicPr>
          <p:cNvPr id="31" name="Picture 30">
            <a:extLst>
              <a:ext uri="{FF2B5EF4-FFF2-40B4-BE49-F238E27FC236}">
                <a16:creationId xmlns:a16="http://schemas.microsoft.com/office/drawing/2014/main" id="{FBFC0083-523D-4E79-B499-54BBCE86EFD1}"/>
              </a:ext>
            </a:extLst>
          </p:cNvPr>
          <p:cNvPicPr>
            <a:picLocks noChangeAspect="1"/>
          </p:cNvPicPr>
          <p:nvPr/>
        </p:nvPicPr>
        <p:blipFill>
          <a:blip r:embed="rId22"/>
          <a:stretch>
            <a:fillRect/>
          </a:stretch>
        </p:blipFill>
        <p:spPr>
          <a:xfrm>
            <a:off x="10874498" y="185711"/>
            <a:ext cx="1457193" cy="981176"/>
          </a:xfrm>
          <a:prstGeom prst="rect">
            <a:avLst/>
          </a:prstGeom>
        </p:spPr>
      </p:pic>
      <p:pic>
        <p:nvPicPr>
          <p:cNvPr id="1025" name="Picture 1024">
            <a:extLst>
              <a:ext uri="{FF2B5EF4-FFF2-40B4-BE49-F238E27FC236}">
                <a16:creationId xmlns:a16="http://schemas.microsoft.com/office/drawing/2014/main" id="{A00ED619-313A-41A2-9B66-9FBA2B6B22AB}"/>
              </a:ext>
            </a:extLst>
          </p:cNvPr>
          <p:cNvPicPr>
            <a:picLocks noChangeAspect="1"/>
          </p:cNvPicPr>
          <p:nvPr/>
        </p:nvPicPr>
        <p:blipFill>
          <a:blip r:embed="rId23"/>
          <a:stretch>
            <a:fillRect/>
          </a:stretch>
        </p:blipFill>
        <p:spPr>
          <a:xfrm>
            <a:off x="5416477" y="2461437"/>
            <a:ext cx="962138" cy="384855"/>
          </a:xfrm>
          <a:prstGeom prst="rect">
            <a:avLst/>
          </a:prstGeom>
        </p:spPr>
      </p:pic>
      <p:pic>
        <p:nvPicPr>
          <p:cNvPr id="1029" name="Picture 1028">
            <a:extLst>
              <a:ext uri="{FF2B5EF4-FFF2-40B4-BE49-F238E27FC236}">
                <a16:creationId xmlns:a16="http://schemas.microsoft.com/office/drawing/2014/main" id="{FECF5CA9-4E7E-4E75-A4B7-D78ABD3E764A}"/>
              </a:ext>
            </a:extLst>
          </p:cNvPr>
          <p:cNvPicPr>
            <a:picLocks noChangeAspect="1"/>
          </p:cNvPicPr>
          <p:nvPr/>
        </p:nvPicPr>
        <p:blipFill>
          <a:blip r:embed="rId24"/>
          <a:stretch>
            <a:fillRect/>
          </a:stretch>
        </p:blipFill>
        <p:spPr>
          <a:xfrm>
            <a:off x="344520" y="6077937"/>
            <a:ext cx="1369102" cy="488964"/>
          </a:xfrm>
          <a:prstGeom prst="rect">
            <a:avLst/>
          </a:prstGeom>
        </p:spPr>
      </p:pic>
      <p:pic>
        <p:nvPicPr>
          <p:cNvPr id="10242" name="Picture 2" descr="Solutions pour SharePoint">
            <a:extLst>
              <a:ext uri="{FF2B5EF4-FFF2-40B4-BE49-F238E27FC236}">
                <a16:creationId xmlns:a16="http://schemas.microsoft.com/office/drawing/2014/main" id="{03BE7605-07AD-4989-8B71-B7132064F07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9995" y="4694200"/>
            <a:ext cx="3251770" cy="97608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2" descr="Sii">
            <a:extLst>
              <a:ext uri="{FF2B5EF4-FFF2-40B4-BE49-F238E27FC236}">
                <a16:creationId xmlns:a16="http://schemas.microsoft.com/office/drawing/2014/main" id="{417A542E-329F-473C-AD8F-A3C163F6CE7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456755" y="5002412"/>
            <a:ext cx="996562" cy="99656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69D59C9B-768C-4FBA-81C3-0F4585185369}"/>
              </a:ext>
            </a:extLst>
          </p:cNvPr>
          <p:cNvPicPr>
            <a:picLocks noChangeAspect="1"/>
          </p:cNvPicPr>
          <p:nvPr/>
        </p:nvPicPr>
        <p:blipFill>
          <a:blip r:embed="rId27"/>
          <a:stretch>
            <a:fillRect/>
          </a:stretch>
        </p:blipFill>
        <p:spPr>
          <a:xfrm>
            <a:off x="6816233" y="3842349"/>
            <a:ext cx="1573963" cy="293806"/>
          </a:xfrm>
          <a:prstGeom prst="rect">
            <a:avLst/>
          </a:prstGeom>
        </p:spPr>
      </p:pic>
      <p:pic>
        <p:nvPicPr>
          <p:cNvPr id="10246" name="Picture 6" descr="EG A/S">
            <a:extLst>
              <a:ext uri="{FF2B5EF4-FFF2-40B4-BE49-F238E27FC236}">
                <a16:creationId xmlns:a16="http://schemas.microsoft.com/office/drawing/2014/main" id="{00E1E20F-DAB1-4A0C-9DD9-7AA672D07AF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16233" y="1337680"/>
            <a:ext cx="595052" cy="59505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atapult Systems">
            <a:extLst>
              <a:ext uri="{FF2B5EF4-FFF2-40B4-BE49-F238E27FC236}">
                <a16:creationId xmlns:a16="http://schemas.microsoft.com/office/drawing/2014/main" id="{21F3A320-F55C-4C88-9F8F-3C0EDC0193C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01780" y="4163421"/>
            <a:ext cx="1457193" cy="408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13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48470" y="2213672"/>
            <a:ext cx="9764225" cy="2123231"/>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7198" dirty="0">
                <a:gradFill>
                  <a:gsLst>
                    <a:gs pos="2917">
                      <a:srgbClr val="1A1A1A"/>
                    </a:gs>
                    <a:gs pos="30000">
                      <a:srgbClr val="1A1A1A"/>
                    </a:gs>
                  </a:gsLst>
                  <a:lin ang="5400000" scaled="0"/>
                </a:gradFill>
                <a:latin typeface="Segoe UI"/>
              </a:rPr>
              <a:t>SharePoint PnP = </a:t>
            </a:r>
            <a:br>
              <a:rPr lang="en-US" sz="7198" dirty="0">
                <a:gradFill>
                  <a:gsLst>
                    <a:gs pos="2917">
                      <a:srgbClr val="1A1A1A"/>
                    </a:gs>
                    <a:gs pos="30000">
                      <a:srgbClr val="1A1A1A"/>
                    </a:gs>
                  </a:gsLst>
                  <a:lin ang="5400000" scaled="0"/>
                </a:gradFill>
                <a:latin typeface="Segoe UI"/>
              </a:rPr>
            </a:br>
            <a:r>
              <a:rPr lang="en-US" sz="5999" dirty="0">
                <a:gradFill>
                  <a:gsLst>
                    <a:gs pos="2917">
                      <a:srgbClr val="1A1A1A"/>
                    </a:gs>
                    <a:gs pos="30000">
                      <a:srgbClr val="1A1A1A"/>
                    </a:gs>
                  </a:gsLst>
                  <a:lin ang="5400000" scaled="0"/>
                </a:gradFill>
                <a:latin typeface="Segoe UI"/>
              </a:rPr>
              <a:t>SharePoint Dev Community</a:t>
            </a:r>
            <a:endParaRPr lang="fi-FI" sz="7198" dirty="0" err="1">
              <a:gradFill>
                <a:gsLst>
                  <a:gs pos="2917">
                    <a:srgbClr val="1A1A1A"/>
                  </a:gs>
                  <a:gs pos="30000">
                    <a:srgbClr val="1A1A1A"/>
                  </a:gs>
                </a:gsLst>
                <a:lin ang="5400000" scaled="0"/>
              </a:gradFill>
              <a:latin typeface="Segoe UI"/>
            </a:endParaRPr>
          </a:p>
        </p:txBody>
      </p:sp>
      <p:cxnSp>
        <p:nvCxnSpPr>
          <p:cNvPr id="5" name="Straight Connector 4">
            <a:extLst>
              <a:ext uri="{FF2B5EF4-FFF2-40B4-BE49-F238E27FC236}">
                <a16:creationId xmlns:a16="http://schemas.microsoft.com/office/drawing/2014/main" id="{8962E397-4126-4998-A857-2110319BD79E}"/>
              </a:ext>
            </a:extLst>
          </p:cNvPr>
          <p:cNvCxnSpPr>
            <a:cxnSpLocks/>
          </p:cNvCxnSpPr>
          <p:nvPr/>
        </p:nvCxnSpPr>
        <p:spPr>
          <a:xfrm>
            <a:off x="1674687" y="2189656"/>
            <a:ext cx="0" cy="2152344"/>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61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3FEF9-6C7F-45DD-BA72-79F391F8BC55}"/>
              </a:ext>
            </a:extLst>
          </p:cNvPr>
          <p:cNvPicPr>
            <a:picLocks noChangeAspect="1"/>
          </p:cNvPicPr>
          <p:nvPr/>
        </p:nvPicPr>
        <p:blipFill rotWithShape="1">
          <a:blip r:embed="rId2"/>
          <a:srcRect r="11995"/>
          <a:stretch/>
        </p:blipFill>
        <p:spPr>
          <a:xfrm>
            <a:off x="3005937" y="-1"/>
            <a:ext cx="9429656" cy="7141493"/>
          </a:xfrm>
          <a:prstGeom prst="rect">
            <a:avLst/>
          </a:prstGeom>
        </p:spPr>
      </p:pic>
      <p:sp>
        <p:nvSpPr>
          <p:cNvPr id="8" name="Rectangle 7">
            <a:extLst>
              <a:ext uri="{FF2B5EF4-FFF2-40B4-BE49-F238E27FC236}">
                <a16:creationId xmlns:a16="http://schemas.microsoft.com/office/drawing/2014/main" id="{17A0DD4A-456D-4F5E-8991-462CBDF986AB}"/>
              </a:ext>
            </a:extLst>
          </p:cNvPr>
          <p:cNvSpPr/>
          <p:nvPr/>
        </p:nvSpPr>
        <p:spPr bwMode="auto">
          <a:xfrm>
            <a:off x="881" y="0"/>
            <a:ext cx="10248923" cy="7133768"/>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9"/>
          <p:cNvSpPr/>
          <p:nvPr/>
        </p:nvSpPr>
        <p:spPr bwMode="white">
          <a:xfrm>
            <a:off x="881" y="176"/>
            <a:ext cx="6696610" cy="7133591"/>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4"/>
          <p:cNvSpPr txBox="1">
            <a:spLocks/>
          </p:cNvSpPr>
          <p:nvPr/>
        </p:nvSpPr>
        <p:spPr>
          <a:xfrm>
            <a:off x="628774" y="1281207"/>
            <a:ext cx="522991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4080" spc="-104" dirty="0">
                <a:solidFill>
                  <a:srgbClr val="FFFFFF"/>
                </a:solidFill>
                <a:latin typeface="Segoe UI Light" panose="020B0502040204020203" pitchFamily="34" charset="0"/>
                <a:cs typeface="Segoe UI Light" panose="020B0502040204020203" pitchFamily="34" charset="0"/>
              </a:rPr>
              <a:t>Why wasting time on figuring things by yourself? </a:t>
            </a:r>
          </a:p>
          <a:p>
            <a:pPr defTabSz="951304">
              <a:defRPr/>
            </a:pPr>
            <a:endParaRPr lang="en-US" sz="4080" spc="-104" dirty="0">
              <a:solidFill>
                <a:srgbClr val="FFFFFF"/>
              </a:solidFill>
              <a:latin typeface="Segoe UI Light" panose="020B0502040204020203" pitchFamily="34" charset="0"/>
              <a:cs typeface="Segoe UI Light" panose="020B0502040204020203" pitchFamily="34" charset="0"/>
            </a:endParaRPr>
          </a:p>
          <a:p>
            <a:pPr defTabSz="951304">
              <a:defRPr/>
            </a:pPr>
            <a:r>
              <a:rPr lang="en-US" sz="4080" spc="-104" dirty="0">
                <a:solidFill>
                  <a:srgbClr val="FFFFFF"/>
                </a:solidFill>
                <a:latin typeface="Segoe UI Light" panose="020B0502040204020203" pitchFamily="34" charset="0"/>
                <a:cs typeface="Segoe UI Light" panose="020B0502040204020203" pitchFamily="34" charset="0"/>
              </a:rPr>
              <a:t>What if there would be starting point and assistance to get started?</a:t>
            </a:r>
            <a:endParaRPr lang="fi-FI" sz="4080" spc="-104"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84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42"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3A85CB-BFE0-469C-AD44-A30814C1D17B}"/>
              </a:ext>
            </a:extLst>
          </p:cNvPr>
          <p:cNvPicPr>
            <a:picLocks noChangeAspect="1"/>
          </p:cNvPicPr>
          <p:nvPr/>
        </p:nvPicPr>
        <p:blipFill>
          <a:blip r:embed="rId2"/>
          <a:stretch>
            <a:fillRect/>
          </a:stretch>
        </p:blipFill>
        <p:spPr>
          <a:xfrm flipH="1">
            <a:off x="1955066" y="-177"/>
            <a:ext cx="10494411" cy="6994525"/>
          </a:xfrm>
          <a:prstGeom prst="rect">
            <a:avLst/>
          </a:prstGeom>
        </p:spPr>
      </p:pic>
      <p:sp>
        <p:nvSpPr>
          <p:cNvPr id="8" name="Rectangle 7">
            <a:extLst>
              <a:ext uri="{FF2B5EF4-FFF2-40B4-BE49-F238E27FC236}">
                <a16:creationId xmlns:a16="http://schemas.microsoft.com/office/drawing/2014/main" id="{17A0DD4A-456D-4F5E-8991-462CBDF986AB}"/>
              </a:ext>
            </a:extLst>
          </p:cNvPr>
          <p:cNvSpPr/>
          <p:nvPr/>
        </p:nvSpPr>
        <p:spPr bwMode="auto">
          <a:xfrm>
            <a:off x="881" y="0"/>
            <a:ext cx="10248923" cy="7133768"/>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9"/>
          <p:cNvSpPr/>
          <p:nvPr/>
        </p:nvSpPr>
        <p:spPr bwMode="white">
          <a:xfrm>
            <a:off x="881" y="176"/>
            <a:ext cx="6696610" cy="7133591"/>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26" y="113366"/>
            <a:ext cx="5833569" cy="2128808"/>
          </a:xfrm>
          <a:prstGeom prst="rect">
            <a:avLst/>
          </a:prstGeom>
        </p:spPr>
      </p:pic>
      <p:sp>
        <p:nvSpPr>
          <p:cNvPr id="6" name="Title 4"/>
          <p:cNvSpPr txBox="1">
            <a:spLocks/>
          </p:cNvSpPr>
          <p:nvPr/>
        </p:nvSpPr>
        <p:spPr>
          <a:xfrm>
            <a:off x="458017" y="2700113"/>
            <a:ext cx="5229916" cy="228567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fi-FI" sz="4080" spc="-104" dirty="0">
                <a:solidFill>
                  <a:srgbClr val="FFFFFF"/>
                </a:solidFill>
                <a:latin typeface="Segoe UI Light" panose="020B0502040204020203" pitchFamily="34" charset="0"/>
                <a:cs typeface="Segoe UI Light" panose="020B0502040204020203" pitchFamily="34" charset="0"/>
              </a:rPr>
              <a:t>Reusable open-source components and solutions built together with the engineering</a:t>
            </a:r>
          </a:p>
        </p:txBody>
      </p:sp>
    </p:spTree>
    <p:extLst>
      <p:ext uri="{BB962C8B-B14F-4D97-AF65-F5344CB8AC3E}">
        <p14:creationId xmlns:p14="http://schemas.microsoft.com/office/powerpoint/2010/main" val="30231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2000"/>
                            </p:stCondLst>
                            <p:childTnLst>
                              <p:par>
                                <p:cTn id="9" presetID="42"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023932ED-56E0-45EC-8F14-5565B75A4B06}"/>
              </a:ext>
            </a:extLst>
          </p:cNvPr>
          <p:cNvSpPr/>
          <p:nvPr/>
        </p:nvSpPr>
        <p:spPr bwMode="auto">
          <a:xfrm>
            <a:off x="10347526" y="686212"/>
            <a:ext cx="2088066" cy="193281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182828" tIns="182828" rIns="182828" bIns="46608" numCol="1" rtlCol="0" anchor="t" anchorCtr="0" compatLnSpc="1">
            <a:prstTxWarp prst="textNoShape">
              <a:avLst/>
            </a:prstTxWarp>
          </a:bodyPr>
          <a:lstStyle/>
          <a:p>
            <a:pPr defTabSz="710578">
              <a:lnSpc>
                <a:spcPct val="90000"/>
              </a:lnSpc>
              <a:spcBef>
                <a:spcPct val="0"/>
              </a:spcBef>
              <a:spcAft>
                <a:spcPct val="35000"/>
              </a:spcAft>
              <a:defRPr/>
            </a:pPr>
            <a:r>
              <a:rPr lang="en-US" sz="1599" kern="0" spc="-30" dirty="0">
                <a:gradFill>
                  <a:gsLst>
                    <a:gs pos="14844">
                      <a:srgbClr val="FFFFFF"/>
                    </a:gs>
                    <a:gs pos="69000">
                      <a:srgbClr val="FFFFFF"/>
                    </a:gs>
                  </a:gsLst>
                  <a:lin ang="5400000" scaled="0"/>
                </a:gradFill>
                <a:latin typeface="Segoe UI"/>
              </a:rPr>
              <a:t>2018</a:t>
            </a:r>
            <a:endParaRPr lang="en-US" sz="1099" kern="0" spc="-30" dirty="0">
              <a:gradFill>
                <a:gsLst>
                  <a:gs pos="14844">
                    <a:srgbClr val="FFFFFF"/>
                  </a:gs>
                  <a:gs pos="69000">
                    <a:srgbClr val="FFFFFF"/>
                  </a:gs>
                </a:gsLst>
                <a:lin ang="5400000" scaled="0"/>
              </a:gradFill>
              <a:latin typeface="Segoe UI"/>
            </a:endParaRPr>
          </a:p>
          <a:p>
            <a:pPr defTabSz="710578">
              <a:lnSpc>
                <a:spcPct val="90000"/>
              </a:lnSpc>
              <a:spcBef>
                <a:spcPct val="0"/>
              </a:spcBef>
              <a:spcAft>
                <a:spcPts val="600"/>
              </a:spcAft>
              <a:defRPr/>
            </a:pPr>
            <a:r>
              <a:rPr lang="en-US" sz="2040" kern="0" dirty="0">
                <a:gradFill>
                  <a:gsLst>
                    <a:gs pos="14844">
                      <a:srgbClr val="FFFFFF"/>
                    </a:gs>
                    <a:gs pos="69000">
                      <a:srgbClr val="FFFFFF"/>
                    </a:gs>
                  </a:gsLst>
                  <a:lin ang="5400000" scaled="0"/>
                </a:gradFill>
                <a:latin typeface="Segoe UI Light"/>
                <a:ea typeface="Segoe UI" pitchFamily="34" charset="0"/>
                <a:cs typeface="Segoe UI" pitchFamily="34" charset="0"/>
              </a:rPr>
              <a:t>Solutions</a:t>
            </a:r>
          </a:p>
          <a:p>
            <a:pPr defTabSz="710578">
              <a:lnSpc>
                <a:spcPct val="90000"/>
              </a:lnSpc>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From reusable components alignment to reusable solutions. Concentration on modern transformation and experiences</a:t>
            </a:r>
          </a:p>
        </p:txBody>
      </p:sp>
      <p:sp>
        <p:nvSpPr>
          <p:cNvPr id="42" name="Rectangle 41">
            <a:extLst>
              <a:ext uri="{FF2B5EF4-FFF2-40B4-BE49-F238E27FC236}">
                <a16:creationId xmlns:a16="http://schemas.microsoft.com/office/drawing/2014/main" id="{1D564926-D8DB-4D9E-B32B-3C83129ACABF}"/>
              </a:ext>
            </a:extLst>
          </p:cNvPr>
          <p:cNvSpPr/>
          <p:nvPr/>
        </p:nvSpPr>
        <p:spPr bwMode="auto">
          <a:xfrm>
            <a:off x="8514653" y="692768"/>
            <a:ext cx="1865207" cy="192309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vert="horz" wrap="square" lIns="182828" tIns="182828" rIns="182828" bIns="46608" numCol="1" rtlCol="0" anchor="t" anchorCtr="0" compatLnSpc="1">
            <a:prstTxWarp prst="textNoShape">
              <a:avLst/>
            </a:prstTxWarp>
          </a:bodyPr>
          <a:lstStyle/>
          <a:p>
            <a:pPr defTabSz="710578">
              <a:lnSpc>
                <a:spcPct val="90000"/>
              </a:lnSpc>
              <a:spcBef>
                <a:spcPct val="0"/>
              </a:spcBef>
              <a:spcAft>
                <a:spcPct val="35000"/>
              </a:spcAft>
              <a:defRPr/>
            </a:pPr>
            <a:r>
              <a:rPr lang="en-US" sz="1599" kern="0" spc="-30" dirty="0">
                <a:gradFill>
                  <a:gsLst>
                    <a:gs pos="14844">
                      <a:srgbClr val="FFFFFF"/>
                    </a:gs>
                    <a:gs pos="69000">
                      <a:srgbClr val="FFFFFF"/>
                    </a:gs>
                  </a:gsLst>
                  <a:lin ang="5400000" scaled="0"/>
                </a:gradFill>
                <a:latin typeface="Segoe UI"/>
              </a:rPr>
              <a:t>2017</a:t>
            </a:r>
            <a:endParaRPr lang="en-US" sz="1099" kern="0" spc="-30" dirty="0">
              <a:gradFill>
                <a:gsLst>
                  <a:gs pos="14844">
                    <a:srgbClr val="FFFFFF"/>
                  </a:gs>
                  <a:gs pos="69000">
                    <a:srgbClr val="FFFFFF"/>
                  </a:gs>
                </a:gsLst>
                <a:lin ang="5400000" scaled="0"/>
              </a:gradFill>
              <a:latin typeface="Segoe UI"/>
            </a:endParaRPr>
          </a:p>
          <a:p>
            <a:pPr defTabSz="710578">
              <a:lnSpc>
                <a:spcPct val="90000"/>
              </a:lnSpc>
              <a:spcBef>
                <a:spcPct val="0"/>
              </a:spcBef>
              <a:spcAft>
                <a:spcPts val="600"/>
              </a:spcAft>
              <a:defRPr/>
            </a:pPr>
            <a:r>
              <a:rPr lang="en-US" sz="2040" kern="0" dirty="0">
                <a:gradFill>
                  <a:gsLst>
                    <a:gs pos="14844">
                      <a:srgbClr val="FFFFFF"/>
                    </a:gs>
                    <a:gs pos="69000">
                      <a:srgbClr val="FFFFFF"/>
                    </a:gs>
                  </a:gsLst>
                  <a:lin ang="5400000" scaled="0"/>
                </a:gradFill>
                <a:latin typeface="Segoe UI Light"/>
                <a:ea typeface="Segoe UI" pitchFamily="34" charset="0"/>
                <a:cs typeface="Segoe UI" pitchFamily="34" charset="0"/>
              </a:rPr>
              <a:t>Integration</a:t>
            </a:r>
          </a:p>
          <a:p>
            <a:pPr defTabSz="710578">
              <a:lnSpc>
                <a:spcPct val="90000"/>
              </a:lnSpc>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SharePoint Dev Ecosystem = SharePoint PnP. End-to-end coordination of the SharePoint development guidance and engagement</a:t>
            </a:r>
          </a:p>
        </p:txBody>
      </p:sp>
      <p:sp>
        <p:nvSpPr>
          <p:cNvPr id="2" name="Rectangle 1"/>
          <p:cNvSpPr/>
          <p:nvPr/>
        </p:nvSpPr>
        <p:spPr bwMode="auto">
          <a:xfrm>
            <a:off x="2937403" y="701792"/>
            <a:ext cx="1865207" cy="191969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82828" rIns="182828" bIns="46608" numCol="1" rtlCol="0" anchor="t" anchorCtr="0" compatLnSpc="1">
            <a:prstTxWarp prst="textNoShape">
              <a:avLst/>
            </a:prstTxWarp>
          </a:bodyPr>
          <a:lstStyle/>
          <a:p>
            <a:pPr defTabSz="932192">
              <a:lnSpc>
                <a:spcPct val="90000"/>
              </a:lnSpc>
              <a:spcAft>
                <a:spcPts val="1224"/>
              </a:spcAft>
              <a:defRPr/>
            </a:pPr>
            <a:r>
              <a:rPr lang="en-US" sz="1599" kern="0" spc="-30" dirty="0">
                <a:gradFill>
                  <a:gsLst>
                    <a:gs pos="14844">
                      <a:srgbClr val="FFFFFF"/>
                    </a:gs>
                    <a:gs pos="69000">
                      <a:srgbClr val="FFFFFF"/>
                    </a:gs>
                  </a:gsLst>
                  <a:lin ang="5400000" scaled="0"/>
                </a:gradFill>
                <a:latin typeface="Segoe UI"/>
              </a:rPr>
              <a:t>2014</a:t>
            </a:r>
          </a:p>
          <a:p>
            <a:pPr defTabSz="932192">
              <a:lnSpc>
                <a:spcPct val="90000"/>
              </a:lnSpc>
              <a:spcAft>
                <a:spcPts val="600"/>
              </a:spcAft>
              <a:defRPr/>
            </a:pPr>
            <a:r>
              <a:rPr lang="en-US" sz="2040" kern="0" dirty="0">
                <a:gradFill>
                  <a:gsLst>
                    <a:gs pos="14844">
                      <a:srgbClr val="FFFFFF"/>
                    </a:gs>
                    <a:gs pos="69000">
                      <a:srgbClr val="FFFFFF"/>
                    </a:gs>
                  </a:gsLst>
                  <a:lin ang="5400000" scaled="0"/>
                </a:gradFill>
                <a:latin typeface="Segoe UI Light"/>
                <a:ea typeface="Segoe UI" pitchFamily="34" charset="0"/>
                <a:cs typeface="Segoe UI" pitchFamily="34" charset="0"/>
              </a:rPr>
              <a:t>Going public</a:t>
            </a:r>
          </a:p>
          <a:p>
            <a:pPr defTabSz="932192">
              <a:lnSpc>
                <a:spcPct val="90000"/>
              </a:lnSpc>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Going first public in </a:t>
            </a:r>
            <a:r>
              <a:rPr lang="en-US" sz="1099" kern="0" dirty="0" err="1">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CodePlex</a:t>
            </a: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 then moved to GitHub. Concentration on add-in model enterprise scenarios.</a:t>
            </a:r>
          </a:p>
        </p:txBody>
      </p:sp>
      <p:sp>
        <p:nvSpPr>
          <p:cNvPr id="3" name="Rectangle 2"/>
          <p:cNvSpPr/>
          <p:nvPr/>
        </p:nvSpPr>
        <p:spPr bwMode="auto">
          <a:xfrm>
            <a:off x="4791028" y="688930"/>
            <a:ext cx="1865207" cy="194295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82828" rIns="182828" bIns="46608" numCol="1" rtlCol="0" anchor="t" anchorCtr="0" compatLnSpc="1">
            <a:prstTxWarp prst="textNoShape">
              <a:avLst/>
            </a:prstTxWarp>
          </a:bodyPr>
          <a:lstStyle/>
          <a:p>
            <a:pPr defTabSz="932192">
              <a:lnSpc>
                <a:spcPct val="90000"/>
              </a:lnSpc>
              <a:spcAft>
                <a:spcPts val="1224"/>
              </a:spcAft>
              <a:defRPr/>
            </a:pPr>
            <a:r>
              <a:rPr lang="en-US" sz="1599" kern="0" spc="-30" dirty="0">
                <a:gradFill>
                  <a:gsLst>
                    <a:gs pos="14844">
                      <a:srgbClr val="FFFFFF"/>
                    </a:gs>
                    <a:gs pos="69000">
                      <a:srgbClr val="FFFFFF"/>
                    </a:gs>
                  </a:gsLst>
                  <a:lin ang="5400000" scaled="0"/>
                </a:gradFill>
                <a:latin typeface="Segoe UI"/>
              </a:rPr>
              <a:t>2015</a:t>
            </a:r>
          </a:p>
          <a:p>
            <a:pPr defTabSz="932192">
              <a:lnSpc>
                <a:spcPct val="90000"/>
              </a:lnSpc>
              <a:spcAft>
                <a:spcPts val="600"/>
              </a:spcAft>
              <a:defRPr/>
            </a:pPr>
            <a:r>
              <a:rPr lang="en-US" sz="2040" kern="0" dirty="0">
                <a:gradFill>
                  <a:gsLst>
                    <a:gs pos="14844">
                      <a:srgbClr val="FFFFFF"/>
                    </a:gs>
                    <a:gs pos="69000">
                      <a:srgbClr val="FFFFFF"/>
                    </a:gs>
                  </a:gsLst>
                  <a:lin ang="5400000" scaled="0"/>
                </a:gradFill>
                <a:latin typeface="Segoe UI Light"/>
                <a:ea typeface="Segoe UI" pitchFamily="34" charset="0"/>
                <a:cs typeface="Segoe UI" pitchFamily="34" charset="0"/>
              </a:rPr>
              <a:t>Reusability</a:t>
            </a:r>
          </a:p>
          <a:p>
            <a:pPr defTabSz="932192">
              <a:lnSpc>
                <a:spcPct val="90000"/>
              </a:lnSpc>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PnP Provisioning Engine introduced. Reusable components and solutions. Weekly webcasts started.</a:t>
            </a:r>
          </a:p>
        </p:txBody>
      </p:sp>
      <p:sp>
        <p:nvSpPr>
          <p:cNvPr id="5" name="Rectangle 4"/>
          <p:cNvSpPr/>
          <p:nvPr/>
        </p:nvSpPr>
        <p:spPr bwMode="auto">
          <a:xfrm>
            <a:off x="6650992" y="686211"/>
            <a:ext cx="1865207" cy="1932812"/>
          </a:xfrm>
          <a:prstGeom prst="rect">
            <a:avLst/>
          </a:prstGeom>
          <a:solidFill>
            <a:srgbClr val="0000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82828" rIns="182828" bIns="46608" numCol="1" rtlCol="0" anchor="t" anchorCtr="0" compatLnSpc="1">
            <a:prstTxWarp prst="textNoShape">
              <a:avLst/>
            </a:prstTxWarp>
          </a:bodyPr>
          <a:lstStyle/>
          <a:p>
            <a:pPr defTabSz="710578">
              <a:lnSpc>
                <a:spcPct val="90000"/>
              </a:lnSpc>
              <a:spcBef>
                <a:spcPct val="0"/>
              </a:spcBef>
              <a:spcAft>
                <a:spcPct val="35000"/>
              </a:spcAft>
              <a:defRPr/>
            </a:pPr>
            <a:r>
              <a:rPr lang="en-US" sz="1599" kern="0" spc="-30" dirty="0">
                <a:gradFill>
                  <a:gsLst>
                    <a:gs pos="14844">
                      <a:srgbClr val="FFFFFF"/>
                    </a:gs>
                    <a:gs pos="69000">
                      <a:srgbClr val="FFFFFF"/>
                    </a:gs>
                  </a:gsLst>
                  <a:lin ang="5400000" scaled="0"/>
                </a:gradFill>
                <a:latin typeface="Segoe UI"/>
              </a:rPr>
              <a:t>2016</a:t>
            </a:r>
            <a:endParaRPr lang="en-US" sz="1099" kern="0" spc="-30" dirty="0">
              <a:gradFill>
                <a:gsLst>
                  <a:gs pos="14844">
                    <a:srgbClr val="FFFFFF"/>
                  </a:gs>
                  <a:gs pos="69000">
                    <a:srgbClr val="FFFFFF"/>
                  </a:gs>
                </a:gsLst>
                <a:lin ang="5400000" scaled="0"/>
              </a:gradFill>
              <a:latin typeface="Segoe UI"/>
            </a:endParaRPr>
          </a:p>
          <a:p>
            <a:pPr defTabSz="710578">
              <a:lnSpc>
                <a:spcPct val="90000"/>
              </a:lnSpc>
              <a:spcBef>
                <a:spcPct val="0"/>
              </a:spcBef>
              <a:spcAft>
                <a:spcPts val="600"/>
              </a:spcAft>
              <a:defRPr/>
            </a:pPr>
            <a:r>
              <a:rPr lang="en-US" sz="2040" kern="0" dirty="0">
                <a:gradFill>
                  <a:gsLst>
                    <a:gs pos="14844">
                      <a:srgbClr val="FFFFFF"/>
                    </a:gs>
                    <a:gs pos="69000">
                      <a:srgbClr val="FFFFFF"/>
                    </a:gs>
                  </a:gsLst>
                  <a:lin ang="5400000" scaled="0"/>
                </a:gradFill>
                <a:latin typeface="Segoe UI Light"/>
                <a:ea typeface="Segoe UI" pitchFamily="34" charset="0"/>
                <a:cs typeface="Segoe UI" pitchFamily="34" charset="0"/>
              </a:rPr>
              <a:t>Partnership</a:t>
            </a:r>
          </a:p>
          <a:p>
            <a:pPr defTabSz="710578">
              <a:lnSpc>
                <a:spcPct val="90000"/>
              </a:lnSpc>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PnP ownership moved to engineering, team works with a partnership on aligning roadmap. Work with SP Framework starts.</a:t>
            </a:r>
          </a:p>
        </p:txBody>
      </p:sp>
      <p:grpSp>
        <p:nvGrpSpPr>
          <p:cNvPr id="6" name="Group 5"/>
          <p:cNvGrpSpPr/>
          <p:nvPr/>
        </p:nvGrpSpPr>
        <p:grpSpPr>
          <a:xfrm>
            <a:off x="710199" y="701792"/>
            <a:ext cx="2269526" cy="1917233"/>
            <a:chOff x="2095689" y="1683458"/>
            <a:chExt cx="2117531" cy="1915311"/>
          </a:xfrm>
        </p:grpSpPr>
        <p:sp>
          <p:nvSpPr>
            <p:cNvPr id="7" name="Rectangle 6"/>
            <p:cNvSpPr/>
            <p:nvPr/>
          </p:nvSpPr>
          <p:spPr bwMode="auto">
            <a:xfrm>
              <a:off x="2095689" y="1683459"/>
              <a:ext cx="683453" cy="1915310"/>
            </a:xfrm>
            <a:prstGeom prst="rect">
              <a:avLst/>
            </a:prstGeom>
            <a:solidFill>
              <a:schemeClr val="tx2"/>
            </a:solidFill>
            <a:ln w="10795" cap="flat" cmpd="sng" algn="ctr">
              <a:noFill/>
              <a:prstDash val="solid"/>
              <a:headEnd type="none" w="med" len="med"/>
              <a:tailEnd type="none" w="med" len="med"/>
            </a:ln>
            <a:effectLst/>
          </p:spPr>
          <p:txBody>
            <a:bodyPr vert="horz" wrap="square" lIns="182768" tIns="182768" rIns="93243" bIns="46608" numCol="1" rtlCol="0" anchor="t" anchorCtr="0" compatLnSpc="1">
              <a:prstTxWarp prst="textNoShape">
                <a:avLst/>
              </a:prstTxWarp>
            </a:bodyPr>
            <a:lstStyle/>
            <a:p>
              <a:pPr defTabSz="932026" fontAlgn="base">
                <a:lnSpc>
                  <a:spcPct val="90000"/>
                </a:lnSpc>
                <a:spcBef>
                  <a:spcPct val="0"/>
                </a:spcBef>
                <a:spcAft>
                  <a:spcPts val="1224"/>
                </a:spcAft>
                <a:defRPr/>
              </a:pPr>
              <a:endParaRPr lang="en-US" sz="1398"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endParaRPr>
            </a:p>
          </p:txBody>
        </p:sp>
        <p:sp>
          <p:nvSpPr>
            <p:cNvPr id="8" name="Rectangle 7"/>
            <p:cNvSpPr/>
            <p:nvPr/>
          </p:nvSpPr>
          <p:spPr bwMode="auto">
            <a:xfrm>
              <a:off x="2646959" y="1683458"/>
              <a:ext cx="1566261" cy="19153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28" tIns="182828" rIns="91427" bIns="46608" numCol="1" rtlCol="0" anchor="t" anchorCtr="0" compatLnSpc="1">
              <a:prstTxWarp prst="textNoShape">
                <a:avLst/>
              </a:prstTxWarp>
            </a:bodyPr>
            <a:lstStyle/>
            <a:p>
              <a:pPr defTabSz="932026" fontAlgn="base">
                <a:lnSpc>
                  <a:spcPct val="90000"/>
                </a:lnSpc>
                <a:spcBef>
                  <a:spcPct val="0"/>
                </a:spcBef>
                <a:spcAft>
                  <a:spcPts val="1224"/>
                </a:spcAft>
                <a:defRPr/>
              </a:pPr>
              <a:r>
                <a:rPr lang="en-US" sz="1599" kern="0" spc="-30" dirty="0">
                  <a:gradFill>
                    <a:gsLst>
                      <a:gs pos="14844">
                        <a:srgbClr val="FFFFFF"/>
                      </a:gs>
                      <a:gs pos="69000">
                        <a:srgbClr val="FFFFFF"/>
                      </a:gs>
                    </a:gsLst>
                    <a:lin ang="5400000" scaled="0"/>
                  </a:gradFill>
                  <a:latin typeface="Segoe UI"/>
                </a:rPr>
                <a:t>2013</a:t>
              </a:r>
            </a:p>
            <a:p>
              <a:pPr defTabSz="932192" fontAlgn="base">
                <a:lnSpc>
                  <a:spcPct val="90000"/>
                </a:lnSpc>
                <a:spcBef>
                  <a:spcPct val="0"/>
                </a:spcBef>
                <a:spcAft>
                  <a:spcPts val="600"/>
                </a:spcAft>
                <a:defRPr/>
              </a:pPr>
              <a:r>
                <a:rPr lang="en-US" sz="2040" kern="0" dirty="0">
                  <a:gradFill>
                    <a:gsLst>
                      <a:gs pos="14844">
                        <a:srgbClr val="FFFFFF"/>
                      </a:gs>
                      <a:gs pos="69000">
                        <a:srgbClr val="FFFFFF"/>
                      </a:gs>
                    </a:gsLst>
                    <a:lin ang="5400000" scaled="0"/>
                  </a:gradFill>
                  <a:latin typeface="Segoe UI Light"/>
                  <a:cs typeface="Segoe UI" pitchFamily="34" charset="0"/>
                </a:rPr>
                <a:t>Internal </a:t>
              </a:r>
            </a:p>
            <a:p>
              <a:pPr defTabSz="932026" fontAlgn="base">
                <a:lnSpc>
                  <a:spcPct val="90000"/>
                </a:lnSpc>
                <a:spcBef>
                  <a:spcPct val="0"/>
                </a:spcBef>
                <a:spcAft>
                  <a:spcPts val="600"/>
                </a:spcAft>
                <a:defRPr/>
              </a:pPr>
              <a:r>
                <a:rPr lang="en-US" sz="1099" kern="0" dirty="0">
                  <a:gradFill>
                    <a:gsLst>
                      <a:gs pos="14844">
                        <a:srgbClr val="FFFFFF"/>
                      </a:gs>
                      <a:gs pos="69000">
                        <a:srgbClr val="FFFFFF"/>
                      </a:gs>
                    </a:gsLst>
                    <a:lin ang="5400000" scaled="0"/>
                  </a:gradFill>
                  <a:latin typeface="Segoe UI"/>
                  <a:ea typeface="Segoe UI" panose="020B0502040204020203" pitchFamily="34" charset="0"/>
                  <a:cs typeface="Segoe UI" panose="020B0502040204020203" pitchFamily="34" charset="0"/>
                </a:rPr>
                <a:t>Internal initiative in Microsoft to start collecting learnings from add-in model</a:t>
              </a:r>
            </a:p>
          </p:txBody>
        </p:sp>
      </p:grpSp>
      <p:grpSp>
        <p:nvGrpSpPr>
          <p:cNvPr id="9" name="Group 8"/>
          <p:cNvGrpSpPr/>
          <p:nvPr/>
        </p:nvGrpSpPr>
        <p:grpSpPr>
          <a:xfrm>
            <a:off x="881" y="704258"/>
            <a:ext cx="1249510" cy="1914766"/>
            <a:chOff x="-1" y="1683459"/>
            <a:chExt cx="1249869" cy="1915310"/>
          </a:xfrm>
        </p:grpSpPr>
        <p:sp>
          <p:nvSpPr>
            <p:cNvPr id="10" name="Pentagon 77"/>
            <p:cNvSpPr/>
            <p:nvPr/>
          </p:nvSpPr>
          <p:spPr bwMode="auto">
            <a:xfrm>
              <a:off x="-1" y="1683459"/>
              <a:ext cx="1105828" cy="1915310"/>
            </a:xfrm>
            <a:prstGeom prst="homePlate">
              <a:avLst>
                <a:gd name="adj" fmla="val 2236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57135" tIns="146262" rIns="182828" bIns="146262" numCol="1" spcCol="0" rtlCol="0" fromWordArt="0" anchor="ctr" anchorCtr="0" forceAA="0" compatLnSpc="1">
              <a:prstTxWarp prst="textNoShape">
                <a:avLst/>
              </a:prstTxWarp>
              <a:noAutofit/>
            </a:bodyPr>
            <a:lstStyle/>
            <a:p>
              <a:pPr defTabSz="710578">
                <a:lnSpc>
                  <a:spcPct val="90000"/>
                </a:lnSpc>
                <a:spcBef>
                  <a:spcPct val="0"/>
                </a:spcBef>
                <a:spcAft>
                  <a:spcPct val="35000"/>
                </a:spcAft>
                <a:defRPr/>
              </a:pPr>
              <a:endParaRPr lang="en-US" sz="1764" kern="0" spc="-30" dirty="0">
                <a:gradFill>
                  <a:gsLst>
                    <a:gs pos="14844">
                      <a:srgbClr val="FFFFFF"/>
                    </a:gs>
                    <a:gs pos="69000">
                      <a:srgbClr val="FFFFFF"/>
                    </a:gs>
                  </a:gsLst>
                </a:gradFill>
                <a:latin typeface="Segoe UI"/>
              </a:endParaRPr>
            </a:p>
          </p:txBody>
        </p:sp>
        <p:grpSp>
          <p:nvGrpSpPr>
            <p:cNvPr id="11" name="Group 10"/>
            <p:cNvGrpSpPr/>
            <p:nvPr/>
          </p:nvGrpSpPr>
          <p:grpSpPr>
            <a:xfrm>
              <a:off x="737027" y="2385698"/>
              <a:ext cx="512841" cy="514852"/>
              <a:chOff x="633998" y="2332674"/>
              <a:chExt cx="502761" cy="504803"/>
            </a:xfrm>
          </p:grpSpPr>
          <p:sp>
            <p:nvSpPr>
              <p:cNvPr id="12" name="Oval 11"/>
              <p:cNvSpPr/>
              <p:nvPr/>
            </p:nvSpPr>
            <p:spPr bwMode="auto">
              <a:xfrm>
                <a:off x="642534"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32026" fontAlgn="base">
                  <a:lnSpc>
                    <a:spcPct val="90000"/>
                  </a:lnSpc>
                  <a:spcBef>
                    <a:spcPct val="0"/>
                  </a:spcBef>
                  <a:spcAft>
                    <a:spcPct val="0"/>
                  </a:spcAft>
                  <a:defRPr/>
                </a:pPr>
                <a:endParaRPr lang="en-US" sz="2400" kern="0" dirty="0" err="1">
                  <a:gradFill>
                    <a:gsLst>
                      <a:gs pos="14844">
                        <a:srgbClr val="FFFFFF"/>
                      </a:gs>
                      <a:gs pos="69000">
                        <a:srgbClr val="FFFFFF"/>
                      </a:gs>
                    </a:gsLst>
                    <a:lin ang="5400000" scaled="0"/>
                  </a:gradFill>
                  <a:latin typeface="Segoe UI"/>
                  <a:ea typeface="Segoe UI" pitchFamily="34" charset="0"/>
                  <a:cs typeface="Segoe UI" pitchFamily="34" charset="0"/>
                </a:endParaRPr>
              </a:p>
            </p:txBody>
          </p:sp>
          <p:sp>
            <p:nvSpPr>
              <p:cNvPr id="13" name="Freeform 80"/>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932208">
                  <a:defRPr/>
                </a:pPr>
                <a:endParaRPr lang="en-US" dirty="0">
                  <a:gradFill>
                    <a:gsLst>
                      <a:gs pos="14844">
                        <a:srgbClr val="FFFFFF"/>
                      </a:gs>
                      <a:gs pos="69000">
                        <a:srgbClr val="FFFFFF"/>
                      </a:gs>
                    </a:gsLst>
                  </a:gradFill>
                  <a:latin typeface="Segoe UI"/>
                </a:endParaRPr>
              </a:p>
            </p:txBody>
          </p:sp>
        </p:grpSp>
      </p:grpSp>
      <p:grpSp>
        <p:nvGrpSpPr>
          <p:cNvPr id="14" name="Group 13"/>
          <p:cNvGrpSpPr/>
          <p:nvPr/>
        </p:nvGrpSpPr>
        <p:grpSpPr>
          <a:xfrm>
            <a:off x="881" y="2417296"/>
            <a:ext cx="10617330" cy="514706"/>
            <a:chOff x="1" y="3396983"/>
            <a:chExt cx="10202491" cy="514852"/>
          </a:xfrm>
        </p:grpSpPr>
        <p:sp>
          <p:nvSpPr>
            <p:cNvPr id="15" name="Rectangle 14"/>
            <p:cNvSpPr/>
            <p:nvPr/>
          </p:nvSpPr>
          <p:spPr bwMode="auto">
            <a:xfrm>
              <a:off x="1" y="3598769"/>
              <a:ext cx="9822872" cy="11128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85" tIns="149187" rIns="186485" bIns="149187" numCol="1" spcCol="0" rtlCol="0" fromWordArt="0" anchor="t" anchorCtr="0" forceAA="0" compatLnSpc="1">
              <a:prstTxWarp prst="textNoShape">
                <a:avLst/>
              </a:prstTxWarp>
              <a:noAutofit/>
            </a:bodyPr>
            <a:lstStyle/>
            <a:p>
              <a:pPr algn="ctr" defTabSz="950756" fontAlgn="base">
                <a:lnSpc>
                  <a:spcPct val="90000"/>
                </a:lnSpc>
                <a:spcBef>
                  <a:spcPct val="0"/>
                </a:spcBef>
                <a:spcAft>
                  <a:spcPct val="0"/>
                </a:spcAft>
                <a:defRPr/>
              </a:pPr>
              <a:endParaRPr lang="en-US" sz="2400" kern="0" dirty="0" err="1">
                <a:gradFill>
                  <a:gsLst>
                    <a:gs pos="14844">
                      <a:srgbClr val="FFFFFF"/>
                    </a:gs>
                    <a:gs pos="69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9689650" y="3396983"/>
              <a:ext cx="512842" cy="514852"/>
              <a:chOff x="2180392" y="2332672"/>
              <a:chExt cx="502761" cy="504803"/>
            </a:xfrm>
          </p:grpSpPr>
          <p:sp>
            <p:nvSpPr>
              <p:cNvPr id="17" name="Oval 16"/>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32026" fontAlgn="base">
                  <a:lnSpc>
                    <a:spcPct val="90000"/>
                  </a:lnSpc>
                  <a:spcBef>
                    <a:spcPct val="0"/>
                  </a:spcBef>
                  <a:spcAft>
                    <a:spcPct val="0"/>
                  </a:spcAft>
                  <a:defRPr/>
                </a:pPr>
                <a:endParaRPr lang="en-US" sz="2400" kern="0" dirty="0" err="1">
                  <a:gradFill>
                    <a:gsLst>
                      <a:gs pos="14844">
                        <a:srgbClr val="FFFFFF"/>
                      </a:gs>
                      <a:gs pos="69000">
                        <a:srgbClr val="FFFFFF"/>
                      </a:gs>
                    </a:gsLst>
                    <a:lin ang="5400000" scaled="0"/>
                  </a:gradFill>
                  <a:latin typeface="Segoe UI"/>
                  <a:ea typeface="Segoe UI" pitchFamily="34" charset="0"/>
                  <a:cs typeface="Segoe UI" pitchFamily="34" charset="0"/>
                </a:endParaRPr>
              </a:p>
            </p:txBody>
          </p:sp>
          <p:sp>
            <p:nvSpPr>
              <p:cNvPr id="18" name="Freeform 76"/>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932208">
                  <a:defRPr/>
                </a:pPr>
                <a:endParaRPr lang="en-US" dirty="0">
                  <a:gradFill>
                    <a:gsLst>
                      <a:gs pos="14844">
                        <a:srgbClr val="FFFFFF"/>
                      </a:gs>
                      <a:gs pos="69000">
                        <a:srgbClr val="FFFFFF"/>
                      </a:gs>
                    </a:gsLst>
                  </a:gradFill>
                  <a:latin typeface="Segoe UI"/>
                </a:endParaRPr>
              </a:p>
            </p:txBody>
          </p:sp>
        </p:grpSp>
      </p:grpSp>
      <p:grpSp>
        <p:nvGrpSpPr>
          <p:cNvPr id="41" name="Group 40"/>
          <p:cNvGrpSpPr/>
          <p:nvPr/>
        </p:nvGrpSpPr>
        <p:grpSpPr>
          <a:xfrm>
            <a:off x="880" y="383241"/>
            <a:ext cx="6902758" cy="514706"/>
            <a:chOff x="-2" y="382799"/>
            <a:chExt cx="6881757" cy="514779"/>
          </a:xfrm>
        </p:grpSpPr>
        <p:sp>
          <p:nvSpPr>
            <p:cNvPr id="19" name="Rectangle 18"/>
            <p:cNvSpPr/>
            <p:nvPr/>
          </p:nvSpPr>
          <p:spPr bwMode="auto">
            <a:xfrm>
              <a:off x="-2" y="610882"/>
              <a:ext cx="6625372" cy="105009"/>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6485" tIns="149187" rIns="186485" bIns="149187" numCol="1" spcCol="0" rtlCol="0" fromWordArt="0" anchor="t" anchorCtr="0" forceAA="0" compatLnSpc="1">
              <a:prstTxWarp prst="textNoShape">
                <a:avLst/>
              </a:prstTxWarp>
              <a:noAutofit/>
            </a:bodyPr>
            <a:lstStyle/>
            <a:p>
              <a:pPr algn="ctr" defTabSz="950756" fontAlgn="base">
                <a:lnSpc>
                  <a:spcPct val="90000"/>
                </a:lnSpc>
                <a:spcBef>
                  <a:spcPct val="0"/>
                </a:spcBef>
                <a:spcAft>
                  <a:spcPct val="0"/>
                </a:spcAft>
                <a:defRPr/>
              </a:pPr>
              <a:endParaRPr lang="en-US" sz="2400" kern="0" dirty="0" err="1">
                <a:gradFill>
                  <a:gsLst>
                    <a:gs pos="14844">
                      <a:srgbClr val="FFFFFF"/>
                    </a:gs>
                    <a:gs pos="69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6368985" y="382799"/>
              <a:ext cx="512770" cy="514779"/>
              <a:chOff x="2180392" y="2332672"/>
              <a:chExt cx="502761" cy="504803"/>
            </a:xfrm>
          </p:grpSpPr>
          <p:sp>
            <p:nvSpPr>
              <p:cNvPr id="21" name="Oval 20"/>
              <p:cNvSpPr/>
              <p:nvPr/>
            </p:nvSpPr>
            <p:spPr bwMode="auto">
              <a:xfrm>
                <a:off x="2203251" y="2355547"/>
                <a:ext cx="461294" cy="461294"/>
              </a:xfrm>
              <a:prstGeom prst="ellips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32026" fontAlgn="base">
                  <a:lnSpc>
                    <a:spcPct val="90000"/>
                  </a:lnSpc>
                  <a:spcBef>
                    <a:spcPct val="0"/>
                  </a:spcBef>
                  <a:spcAft>
                    <a:spcPct val="0"/>
                  </a:spcAft>
                  <a:defRPr/>
                </a:pPr>
                <a:endParaRPr lang="en-US" sz="2400" kern="0" dirty="0" err="1">
                  <a:gradFill>
                    <a:gsLst>
                      <a:gs pos="14844">
                        <a:srgbClr val="FFFFFF"/>
                      </a:gs>
                      <a:gs pos="69000">
                        <a:srgbClr val="FFFFFF"/>
                      </a:gs>
                    </a:gsLst>
                    <a:lin ang="5400000" scaled="0"/>
                  </a:gradFill>
                  <a:latin typeface="Segoe UI"/>
                  <a:ea typeface="Segoe UI" pitchFamily="34" charset="0"/>
                  <a:cs typeface="Segoe UI" pitchFamily="34" charset="0"/>
                </a:endParaRPr>
              </a:p>
            </p:txBody>
          </p:sp>
          <p:sp>
            <p:nvSpPr>
              <p:cNvPr id="22" name="Freeform 72"/>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defTabSz="932208">
                  <a:defRPr/>
                </a:pPr>
                <a:endParaRPr lang="en-US" dirty="0">
                  <a:gradFill>
                    <a:gsLst>
                      <a:gs pos="14844">
                        <a:srgbClr val="FFFFFF"/>
                      </a:gs>
                      <a:gs pos="69000">
                        <a:srgbClr val="FFFFFF"/>
                      </a:gs>
                    </a:gsLst>
                  </a:gradFill>
                  <a:latin typeface="Segoe UI"/>
                </a:endParaRPr>
              </a:p>
            </p:txBody>
          </p:sp>
        </p:grpSp>
      </p:grpSp>
      <p:grpSp>
        <p:nvGrpSpPr>
          <p:cNvPr id="31" name="Group 30"/>
          <p:cNvGrpSpPr/>
          <p:nvPr/>
        </p:nvGrpSpPr>
        <p:grpSpPr>
          <a:xfrm>
            <a:off x="7061289" y="4914902"/>
            <a:ext cx="3318572" cy="1738828"/>
            <a:chOff x="378915" y="2777182"/>
            <a:chExt cx="3319042" cy="1739075"/>
          </a:xfrm>
        </p:grpSpPr>
        <p:sp>
          <p:nvSpPr>
            <p:cNvPr id="30" name="Freeform: Shape 29"/>
            <p:cNvSpPr/>
            <p:nvPr/>
          </p:nvSpPr>
          <p:spPr bwMode="auto">
            <a:xfrm>
              <a:off x="378915" y="2777182"/>
              <a:ext cx="3319042" cy="1739075"/>
            </a:xfrm>
            <a:custGeom>
              <a:avLst/>
              <a:gdLst>
                <a:gd name="connsiteX0" fmla="*/ 3087126 w 4958631"/>
                <a:gd name="connsiteY0" fmla="*/ 0 h 3065214"/>
                <a:gd name="connsiteX1" fmla="*/ 4246647 w 4958631"/>
                <a:gd name="connsiteY1" fmla="*/ 1208571 h 3065214"/>
                <a:gd name="connsiteX2" fmla="*/ 4242727 w 4958631"/>
                <a:gd name="connsiteY2" fmla="*/ 1289484 h 3065214"/>
                <a:gd name="connsiteX3" fmla="*/ 4250448 w 4958631"/>
                <a:gd name="connsiteY3" fmla="*/ 1291734 h 3065214"/>
                <a:gd name="connsiteX4" fmla="*/ 4958631 w 4958631"/>
                <a:gd name="connsiteY4" fmla="*/ 2142206 h 3065214"/>
                <a:gd name="connsiteX5" fmla="*/ 4032794 w 4958631"/>
                <a:gd name="connsiteY5" fmla="*/ 3046461 h 3065214"/>
                <a:gd name="connsiteX6" fmla="*/ 3958613 w 4958631"/>
                <a:gd name="connsiteY6" fmla="*/ 3055473 h 3065214"/>
                <a:gd name="connsiteX7" fmla="*/ 3958613 w 4958631"/>
                <a:gd name="connsiteY7" fmla="*/ 3065213 h 3065214"/>
                <a:gd name="connsiteX8" fmla="*/ 3799110 w 4958631"/>
                <a:gd name="connsiteY8" fmla="*/ 3065213 h 3065214"/>
                <a:gd name="connsiteX9" fmla="*/ 791193 w 4958631"/>
                <a:gd name="connsiteY9" fmla="*/ 3065213 h 3065214"/>
                <a:gd name="connsiteX10" fmla="*/ 791175 w 4958631"/>
                <a:gd name="connsiteY10" fmla="*/ 3065214 h 3065214"/>
                <a:gd name="connsiteX11" fmla="*/ 791158 w 4958631"/>
                <a:gd name="connsiteY11" fmla="*/ 3065213 h 3065214"/>
                <a:gd name="connsiteX12" fmla="*/ 790261 w 4958631"/>
                <a:gd name="connsiteY12" fmla="*/ 3065213 h 3065214"/>
                <a:gd name="connsiteX13" fmla="*/ 790261 w 4958631"/>
                <a:gd name="connsiteY13" fmla="*/ 3065162 h 3065214"/>
                <a:gd name="connsiteX14" fmla="*/ 710282 w 4958631"/>
                <a:gd name="connsiteY14" fmla="*/ 3060567 h 3065214"/>
                <a:gd name="connsiteX15" fmla="*/ 0 w 4958631"/>
                <a:gd name="connsiteY15" fmla="*/ 2165114 h 3065214"/>
                <a:gd name="connsiteX16" fmla="*/ 791175 w 4958631"/>
                <a:gd name="connsiteY16" fmla="*/ 1265014 h 3065214"/>
                <a:gd name="connsiteX17" fmla="*/ 931226 w 4958631"/>
                <a:gd name="connsiteY17" fmla="*/ 1279073 h 3065214"/>
                <a:gd name="connsiteX18" fmla="*/ 973354 w 4958631"/>
                <a:gd name="connsiteY18" fmla="*/ 1292019 h 3065214"/>
                <a:gd name="connsiteX19" fmla="*/ 1010516 w 4958631"/>
                <a:gd name="connsiteY19" fmla="*/ 1166682 h 3065214"/>
                <a:gd name="connsiteX20" fmla="*/ 1802711 w 4958631"/>
                <a:gd name="connsiteY20" fmla="*/ 616942 h 3065214"/>
                <a:gd name="connsiteX21" fmla="*/ 2058377 w 4958631"/>
                <a:gd name="connsiteY21" fmla="*/ 657409 h 3065214"/>
                <a:gd name="connsiteX22" fmla="*/ 2060370 w 4958631"/>
                <a:gd name="connsiteY22" fmla="*/ 658172 h 3065214"/>
                <a:gd name="connsiteX23" fmla="*/ 2125633 w 4958631"/>
                <a:gd name="connsiteY23" fmla="*/ 532848 h 3065214"/>
                <a:gd name="connsiteX24" fmla="*/ 3087126 w 4958631"/>
                <a:gd name="connsiteY24" fmla="*/ 0 h 306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8631" h="3065214">
                  <a:moveTo>
                    <a:pt x="3087126" y="0"/>
                  </a:moveTo>
                  <a:cubicBezTo>
                    <a:pt x="3727512" y="0"/>
                    <a:pt x="4246647" y="541096"/>
                    <a:pt x="4246647" y="1208571"/>
                  </a:cubicBezTo>
                  <a:lnTo>
                    <a:pt x="4242727" y="1289484"/>
                  </a:lnTo>
                  <a:lnTo>
                    <a:pt x="4250448" y="1291734"/>
                  </a:lnTo>
                  <a:cubicBezTo>
                    <a:pt x="4666618" y="1431854"/>
                    <a:pt x="4958631" y="1759884"/>
                    <a:pt x="4958631" y="2142206"/>
                  </a:cubicBezTo>
                  <a:cubicBezTo>
                    <a:pt x="4958631" y="2588249"/>
                    <a:pt x="4561168" y="2960394"/>
                    <a:pt x="4032794" y="3046461"/>
                  </a:cubicBezTo>
                  <a:lnTo>
                    <a:pt x="3958613" y="3055473"/>
                  </a:lnTo>
                  <a:lnTo>
                    <a:pt x="3958613" y="3065213"/>
                  </a:lnTo>
                  <a:lnTo>
                    <a:pt x="3799110" y="3065213"/>
                  </a:lnTo>
                  <a:lnTo>
                    <a:pt x="791193" y="3065213"/>
                  </a:lnTo>
                  <a:lnTo>
                    <a:pt x="791175" y="3065214"/>
                  </a:lnTo>
                  <a:lnTo>
                    <a:pt x="791158" y="3065213"/>
                  </a:lnTo>
                  <a:lnTo>
                    <a:pt x="790261" y="3065213"/>
                  </a:lnTo>
                  <a:lnTo>
                    <a:pt x="790261" y="3065162"/>
                  </a:lnTo>
                  <a:lnTo>
                    <a:pt x="710282" y="3060567"/>
                  </a:lnTo>
                  <a:cubicBezTo>
                    <a:pt x="311327" y="3014473"/>
                    <a:pt x="0" y="2631157"/>
                    <a:pt x="0" y="2165114"/>
                  </a:cubicBezTo>
                  <a:cubicBezTo>
                    <a:pt x="0" y="1668002"/>
                    <a:pt x="354221" y="1265014"/>
                    <a:pt x="791175" y="1265014"/>
                  </a:cubicBezTo>
                  <a:cubicBezTo>
                    <a:pt x="838967" y="1265014"/>
                    <a:pt x="885769" y="1269835"/>
                    <a:pt x="931226" y="1279073"/>
                  </a:cubicBezTo>
                  <a:lnTo>
                    <a:pt x="973354" y="1292019"/>
                  </a:lnTo>
                  <a:lnTo>
                    <a:pt x="1010516" y="1166682"/>
                  </a:lnTo>
                  <a:cubicBezTo>
                    <a:pt x="1141035" y="843623"/>
                    <a:pt x="1446587" y="616942"/>
                    <a:pt x="1802711" y="616942"/>
                  </a:cubicBezTo>
                  <a:cubicBezTo>
                    <a:pt x="1891742" y="616942"/>
                    <a:pt x="1977613" y="631110"/>
                    <a:pt x="2058377" y="657409"/>
                  </a:cubicBezTo>
                  <a:lnTo>
                    <a:pt x="2060370" y="658172"/>
                  </a:lnTo>
                  <a:lnTo>
                    <a:pt x="2125633" y="532848"/>
                  </a:lnTo>
                  <a:cubicBezTo>
                    <a:pt x="2334007" y="211366"/>
                    <a:pt x="2686885" y="0"/>
                    <a:pt x="3087126"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i-FI" sz="2000" dirty="0">
                <a:gradFill>
                  <a:gsLst>
                    <a:gs pos="5439">
                      <a:srgbClr val="F8F8F8"/>
                    </a:gs>
                    <a:gs pos="10000">
                      <a:srgbClr val="F8F8F8"/>
                    </a:gs>
                  </a:gsLst>
                  <a:lin ang="5400000" scaled="0"/>
                </a:gradFill>
                <a:latin typeface="Segoe UI"/>
              </a:endParaRPr>
            </a:p>
          </p:txBody>
        </p:sp>
        <p:sp>
          <p:nvSpPr>
            <p:cNvPr id="23" name="Rectangle 22"/>
            <p:cNvSpPr/>
            <p:nvPr/>
          </p:nvSpPr>
          <p:spPr>
            <a:xfrm>
              <a:off x="589574" y="3482120"/>
              <a:ext cx="3024336" cy="972847"/>
            </a:xfrm>
            <a:prstGeom prst="rect">
              <a:avLst/>
            </a:prstGeom>
          </p:spPr>
          <p:txBody>
            <a:bodyPr wrap="square">
              <a:spAutoFit/>
            </a:bodyPr>
            <a:lstStyle/>
            <a:p>
              <a:pPr indent="-52378" defTabSz="914049">
                <a:defRPr/>
              </a:pPr>
              <a:r>
                <a:rPr lang="en-US" sz="1199" kern="0" dirty="0">
                  <a:solidFill>
                    <a:srgbClr val="FFFFFF"/>
                  </a:solidFill>
                  <a:latin typeface="Segoe UI"/>
                  <a:ea typeface="Segoe UI" panose="020B0502040204020203" pitchFamily="34" charset="0"/>
                  <a:cs typeface="Segoe UI" panose="020B0502040204020203" pitchFamily="34" charset="0"/>
                </a:rPr>
                <a:t>More than </a:t>
              </a:r>
              <a:r>
                <a:rPr lang="en-US" sz="3199" kern="0" dirty="0">
                  <a:solidFill>
                    <a:srgbClr val="FFFFFF"/>
                  </a:solidFill>
                  <a:latin typeface="Segoe UI"/>
                  <a:ea typeface="Segoe UI" panose="020B0502040204020203" pitchFamily="34" charset="0"/>
                  <a:cs typeface="Segoe UI" panose="020B0502040204020203" pitchFamily="34" charset="0"/>
                </a:rPr>
                <a:t>50000</a:t>
              </a:r>
              <a:r>
                <a:rPr lang="en-US" sz="1199" kern="0" dirty="0">
                  <a:solidFill>
                    <a:srgbClr val="FFFFFF"/>
                  </a:solidFill>
                  <a:latin typeface="Segoe UI"/>
                  <a:ea typeface="Segoe UI" panose="020B0502040204020203" pitchFamily="34" charset="0"/>
                  <a:cs typeface="Segoe UI" panose="020B0502040204020203" pitchFamily="34" charset="0"/>
                </a:rPr>
                <a:t> tenants have used open-source PnP components and controls in SharePoint Online. </a:t>
              </a:r>
            </a:p>
          </p:txBody>
        </p:sp>
      </p:grpSp>
      <p:grpSp>
        <p:nvGrpSpPr>
          <p:cNvPr id="35" name="Group 34"/>
          <p:cNvGrpSpPr/>
          <p:nvPr/>
        </p:nvGrpSpPr>
        <p:grpSpPr>
          <a:xfrm>
            <a:off x="1623303" y="4961645"/>
            <a:ext cx="3466875" cy="1707531"/>
            <a:chOff x="4595008" y="2963222"/>
            <a:chExt cx="3467367" cy="1707773"/>
          </a:xfrm>
        </p:grpSpPr>
        <p:sp>
          <p:nvSpPr>
            <p:cNvPr id="34" name="Freeform: Shape 33"/>
            <p:cNvSpPr/>
            <p:nvPr/>
          </p:nvSpPr>
          <p:spPr bwMode="auto">
            <a:xfrm>
              <a:off x="4595008" y="2963222"/>
              <a:ext cx="3311143" cy="1707773"/>
            </a:xfrm>
            <a:custGeom>
              <a:avLst/>
              <a:gdLst>
                <a:gd name="connsiteX0" fmla="*/ 3087126 w 4958631"/>
                <a:gd name="connsiteY0" fmla="*/ 0 h 3065214"/>
                <a:gd name="connsiteX1" fmla="*/ 4246647 w 4958631"/>
                <a:gd name="connsiteY1" fmla="*/ 1208571 h 3065214"/>
                <a:gd name="connsiteX2" fmla="*/ 4242727 w 4958631"/>
                <a:gd name="connsiteY2" fmla="*/ 1289484 h 3065214"/>
                <a:gd name="connsiteX3" fmla="*/ 4250448 w 4958631"/>
                <a:gd name="connsiteY3" fmla="*/ 1291734 h 3065214"/>
                <a:gd name="connsiteX4" fmla="*/ 4958631 w 4958631"/>
                <a:gd name="connsiteY4" fmla="*/ 2142206 h 3065214"/>
                <a:gd name="connsiteX5" fmla="*/ 4032794 w 4958631"/>
                <a:gd name="connsiteY5" fmla="*/ 3046461 h 3065214"/>
                <a:gd name="connsiteX6" fmla="*/ 3958613 w 4958631"/>
                <a:gd name="connsiteY6" fmla="*/ 3055473 h 3065214"/>
                <a:gd name="connsiteX7" fmla="*/ 3958613 w 4958631"/>
                <a:gd name="connsiteY7" fmla="*/ 3065213 h 3065214"/>
                <a:gd name="connsiteX8" fmla="*/ 3799110 w 4958631"/>
                <a:gd name="connsiteY8" fmla="*/ 3065213 h 3065214"/>
                <a:gd name="connsiteX9" fmla="*/ 791193 w 4958631"/>
                <a:gd name="connsiteY9" fmla="*/ 3065213 h 3065214"/>
                <a:gd name="connsiteX10" fmla="*/ 791175 w 4958631"/>
                <a:gd name="connsiteY10" fmla="*/ 3065214 h 3065214"/>
                <a:gd name="connsiteX11" fmla="*/ 791158 w 4958631"/>
                <a:gd name="connsiteY11" fmla="*/ 3065213 h 3065214"/>
                <a:gd name="connsiteX12" fmla="*/ 790261 w 4958631"/>
                <a:gd name="connsiteY12" fmla="*/ 3065213 h 3065214"/>
                <a:gd name="connsiteX13" fmla="*/ 790261 w 4958631"/>
                <a:gd name="connsiteY13" fmla="*/ 3065162 h 3065214"/>
                <a:gd name="connsiteX14" fmla="*/ 710282 w 4958631"/>
                <a:gd name="connsiteY14" fmla="*/ 3060567 h 3065214"/>
                <a:gd name="connsiteX15" fmla="*/ 0 w 4958631"/>
                <a:gd name="connsiteY15" fmla="*/ 2165114 h 3065214"/>
                <a:gd name="connsiteX16" fmla="*/ 791175 w 4958631"/>
                <a:gd name="connsiteY16" fmla="*/ 1265014 h 3065214"/>
                <a:gd name="connsiteX17" fmla="*/ 931226 w 4958631"/>
                <a:gd name="connsiteY17" fmla="*/ 1279073 h 3065214"/>
                <a:gd name="connsiteX18" fmla="*/ 973354 w 4958631"/>
                <a:gd name="connsiteY18" fmla="*/ 1292019 h 3065214"/>
                <a:gd name="connsiteX19" fmla="*/ 1010516 w 4958631"/>
                <a:gd name="connsiteY19" fmla="*/ 1166682 h 3065214"/>
                <a:gd name="connsiteX20" fmla="*/ 1802711 w 4958631"/>
                <a:gd name="connsiteY20" fmla="*/ 616942 h 3065214"/>
                <a:gd name="connsiteX21" fmla="*/ 2058377 w 4958631"/>
                <a:gd name="connsiteY21" fmla="*/ 657409 h 3065214"/>
                <a:gd name="connsiteX22" fmla="*/ 2060370 w 4958631"/>
                <a:gd name="connsiteY22" fmla="*/ 658172 h 3065214"/>
                <a:gd name="connsiteX23" fmla="*/ 2125633 w 4958631"/>
                <a:gd name="connsiteY23" fmla="*/ 532848 h 3065214"/>
                <a:gd name="connsiteX24" fmla="*/ 3087126 w 4958631"/>
                <a:gd name="connsiteY24" fmla="*/ 0 h 306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8631" h="3065214">
                  <a:moveTo>
                    <a:pt x="3087126" y="0"/>
                  </a:moveTo>
                  <a:cubicBezTo>
                    <a:pt x="3727512" y="0"/>
                    <a:pt x="4246647" y="541096"/>
                    <a:pt x="4246647" y="1208571"/>
                  </a:cubicBezTo>
                  <a:lnTo>
                    <a:pt x="4242727" y="1289484"/>
                  </a:lnTo>
                  <a:lnTo>
                    <a:pt x="4250448" y="1291734"/>
                  </a:lnTo>
                  <a:cubicBezTo>
                    <a:pt x="4666618" y="1431854"/>
                    <a:pt x="4958631" y="1759884"/>
                    <a:pt x="4958631" y="2142206"/>
                  </a:cubicBezTo>
                  <a:cubicBezTo>
                    <a:pt x="4958631" y="2588249"/>
                    <a:pt x="4561168" y="2960394"/>
                    <a:pt x="4032794" y="3046461"/>
                  </a:cubicBezTo>
                  <a:lnTo>
                    <a:pt x="3958613" y="3055473"/>
                  </a:lnTo>
                  <a:lnTo>
                    <a:pt x="3958613" y="3065213"/>
                  </a:lnTo>
                  <a:lnTo>
                    <a:pt x="3799110" y="3065213"/>
                  </a:lnTo>
                  <a:lnTo>
                    <a:pt x="791193" y="3065213"/>
                  </a:lnTo>
                  <a:lnTo>
                    <a:pt x="791175" y="3065214"/>
                  </a:lnTo>
                  <a:lnTo>
                    <a:pt x="791158" y="3065213"/>
                  </a:lnTo>
                  <a:lnTo>
                    <a:pt x="790261" y="3065213"/>
                  </a:lnTo>
                  <a:lnTo>
                    <a:pt x="790261" y="3065162"/>
                  </a:lnTo>
                  <a:lnTo>
                    <a:pt x="710282" y="3060567"/>
                  </a:lnTo>
                  <a:cubicBezTo>
                    <a:pt x="311327" y="3014473"/>
                    <a:pt x="0" y="2631157"/>
                    <a:pt x="0" y="2165114"/>
                  </a:cubicBezTo>
                  <a:cubicBezTo>
                    <a:pt x="0" y="1668002"/>
                    <a:pt x="354221" y="1265014"/>
                    <a:pt x="791175" y="1265014"/>
                  </a:cubicBezTo>
                  <a:cubicBezTo>
                    <a:pt x="838967" y="1265014"/>
                    <a:pt x="885769" y="1269835"/>
                    <a:pt x="931226" y="1279073"/>
                  </a:cubicBezTo>
                  <a:lnTo>
                    <a:pt x="973354" y="1292019"/>
                  </a:lnTo>
                  <a:lnTo>
                    <a:pt x="1010516" y="1166682"/>
                  </a:lnTo>
                  <a:cubicBezTo>
                    <a:pt x="1141035" y="843623"/>
                    <a:pt x="1446587" y="616942"/>
                    <a:pt x="1802711" y="616942"/>
                  </a:cubicBezTo>
                  <a:cubicBezTo>
                    <a:pt x="1891742" y="616942"/>
                    <a:pt x="1977613" y="631110"/>
                    <a:pt x="2058377" y="657409"/>
                  </a:cubicBezTo>
                  <a:lnTo>
                    <a:pt x="2060370" y="658172"/>
                  </a:lnTo>
                  <a:lnTo>
                    <a:pt x="2125633" y="532848"/>
                  </a:lnTo>
                  <a:cubicBezTo>
                    <a:pt x="2334007" y="211366"/>
                    <a:pt x="2686885" y="0"/>
                    <a:pt x="3087126"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i-FI" sz="2000" dirty="0">
                <a:gradFill>
                  <a:gsLst>
                    <a:gs pos="5439">
                      <a:srgbClr val="F8F8F8"/>
                    </a:gs>
                    <a:gs pos="10000">
                      <a:srgbClr val="F8F8F8"/>
                    </a:gs>
                  </a:gsLst>
                  <a:lin ang="5400000" scaled="0"/>
                </a:gradFill>
                <a:latin typeface="Segoe UI"/>
              </a:endParaRPr>
            </a:p>
          </p:txBody>
        </p:sp>
        <p:sp>
          <p:nvSpPr>
            <p:cNvPr id="24" name="Rectangle 23"/>
            <p:cNvSpPr/>
            <p:nvPr/>
          </p:nvSpPr>
          <p:spPr>
            <a:xfrm>
              <a:off x="4743333" y="3550814"/>
              <a:ext cx="3319042" cy="1035244"/>
            </a:xfrm>
            <a:prstGeom prst="rect">
              <a:avLst/>
            </a:prstGeom>
          </p:spPr>
          <p:txBody>
            <a:bodyPr wrap="square">
              <a:spAutoFit/>
            </a:bodyPr>
            <a:lstStyle/>
            <a:p>
              <a:pPr indent="-52378" defTabSz="914049">
                <a:defRPr/>
              </a:pPr>
              <a:r>
                <a:rPr lang="en-US" sz="1398" kern="0" dirty="0">
                  <a:solidFill>
                    <a:srgbClr val="FFFFFF"/>
                  </a:solidFill>
                  <a:latin typeface="Segoe UI"/>
                  <a:ea typeface="Segoe UI" panose="020B0502040204020203" pitchFamily="34" charset="0"/>
                  <a:cs typeface="Segoe UI" panose="020B0502040204020203" pitchFamily="34" charset="0"/>
                </a:rPr>
                <a:t>More than </a:t>
              </a:r>
              <a:r>
                <a:rPr lang="en-US" sz="3199" kern="0" dirty="0">
                  <a:solidFill>
                    <a:srgbClr val="FFFFFF"/>
                  </a:solidFill>
                  <a:latin typeface="Segoe UI"/>
                  <a:ea typeface="Segoe UI" panose="020B0502040204020203" pitchFamily="34" charset="0"/>
                  <a:cs typeface="Segoe UI" panose="020B0502040204020203" pitchFamily="34" charset="0"/>
                </a:rPr>
                <a:t>52000 </a:t>
              </a:r>
              <a:r>
                <a:rPr lang="en-US" sz="1398" kern="0" dirty="0">
                  <a:solidFill>
                    <a:srgbClr val="FFFFFF"/>
                  </a:solidFill>
                  <a:latin typeface="Segoe UI"/>
                  <a:ea typeface="Segoe UI" panose="020B0502040204020203" pitchFamily="34" charset="0"/>
                  <a:cs typeface="Segoe UI" panose="020B0502040204020203" pitchFamily="34" charset="0"/>
                </a:rPr>
                <a:t>unique </a:t>
              </a:r>
              <a:br>
                <a:rPr lang="en-US" sz="1398" kern="0" dirty="0">
                  <a:solidFill>
                    <a:srgbClr val="FFFFFF"/>
                  </a:solidFill>
                  <a:latin typeface="Segoe UI"/>
                  <a:ea typeface="Segoe UI" panose="020B0502040204020203" pitchFamily="34" charset="0"/>
                  <a:cs typeface="Segoe UI" panose="020B0502040204020203" pitchFamily="34" charset="0"/>
                </a:rPr>
              </a:br>
              <a:r>
                <a:rPr lang="en-US" sz="1398" kern="0" dirty="0">
                  <a:solidFill>
                    <a:srgbClr val="FFFFFF"/>
                  </a:solidFill>
                  <a:latin typeface="Segoe UI"/>
                  <a:ea typeface="Segoe UI" panose="020B0502040204020203" pitchFamily="34" charset="0"/>
                  <a:cs typeface="Segoe UI" panose="020B0502040204020203" pitchFamily="34" charset="0"/>
                </a:rPr>
                <a:t>visitors during past 2 weeks in GitHub repositories</a:t>
              </a:r>
            </a:p>
          </p:txBody>
        </p:sp>
      </p:grpSp>
      <p:grpSp>
        <p:nvGrpSpPr>
          <p:cNvPr id="33" name="Group 32"/>
          <p:cNvGrpSpPr/>
          <p:nvPr/>
        </p:nvGrpSpPr>
        <p:grpSpPr>
          <a:xfrm>
            <a:off x="8805135" y="2953173"/>
            <a:ext cx="3318572" cy="1738828"/>
            <a:chOff x="1653163" y="4559332"/>
            <a:chExt cx="3319042" cy="1739075"/>
          </a:xfrm>
        </p:grpSpPr>
        <p:sp>
          <p:nvSpPr>
            <p:cNvPr id="32" name="Freeform: Shape 31"/>
            <p:cNvSpPr/>
            <p:nvPr/>
          </p:nvSpPr>
          <p:spPr bwMode="auto">
            <a:xfrm>
              <a:off x="1653163" y="4559332"/>
              <a:ext cx="3319042" cy="1739075"/>
            </a:xfrm>
            <a:custGeom>
              <a:avLst/>
              <a:gdLst>
                <a:gd name="connsiteX0" fmla="*/ 3087126 w 4958631"/>
                <a:gd name="connsiteY0" fmla="*/ 0 h 3065214"/>
                <a:gd name="connsiteX1" fmla="*/ 4246647 w 4958631"/>
                <a:gd name="connsiteY1" fmla="*/ 1208571 h 3065214"/>
                <a:gd name="connsiteX2" fmla="*/ 4242727 w 4958631"/>
                <a:gd name="connsiteY2" fmla="*/ 1289484 h 3065214"/>
                <a:gd name="connsiteX3" fmla="*/ 4250448 w 4958631"/>
                <a:gd name="connsiteY3" fmla="*/ 1291734 h 3065214"/>
                <a:gd name="connsiteX4" fmla="*/ 4958631 w 4958631"/>
                <a:gd name="connsiteY4" fmla="*/ 2142206 h 3065214"/>
                <a:gd name="connsiteX5" fmla="*/ 4032794 w 4958631"/>
                <a:gd name="connsiteY5" fmla="*/ 3046461 h 3065214"/>
                <a:gd name="connsiteX6" fmla="*/ 3958613 w 4958631"/>
                <a:gd name="connsiteY6" fmla="*/ 3055473 h 3065214"/>
                <a:gd name="connsiteX7" fmla="*/ 3958613 w 4958631"/>
                <a:gd name="connsiteY7" fmla="*/ 3065213 h 3065214"/>
                <a:gd name="connsiteX8" fmla="*/ 3799110 w 4958631"/>
                <a:gd name="connsiteY8" fmla="*/ 3065213 h 3065214"/>
                <a:gd name="connsiteX9" fmla="*/ 791193 w 4958631"/>
                <a:gd name="connsiteY9" fmla="*/ 3065213 h 3065214"/>
                <a:gd name="connsiteX10" fmla="*/ 791175 w 4958631"/>
                <a:gd name="connsiteY10" fmla="*/ 3065214 h 3065214"/>
                <a:gd name="connsiteX11" fmla="*/ 791158 w 4958631"/>
                <a:gd name="connsiteY11" fmla="*/ 3065213 h 3065214"/>
                <a:gd name="connsiteX12" fmla="*/ 790261 w 4958631"/>
                <a:gd name="connsiteY12" fmla="*/ 3065213 h 3065214"/>
                <a:gd name="connsiteX13" fmla="*/ 790261 w 4958631"/>
                <a:gd name="connsiteY13" fmla="*/ 3065162 h 3065214"/>
                <a:gd name="connsiteX14" fmla="*/ 710282 w 4958631"/>
                <a:gd name="connsiteY14" fmla="*/ 3060567 h 3065214"/>
                <a:gd name="connsiteX15" fmla="*/ 0 w 4958631"/>
                <a:gd name="connsiteY15" fmla="*/ 2165114 h 3065214"/>
                <a:gd name="connsiteX16" fmla="*/ 791175 w 4958631"/>
                <a:gd name="connsiteY16" fmla="*/ 1265014 h 3065214"/>
                <a:gd name="connsiteX17" fmla="*/ 931226 w 4958631"/>
                <a:gd name="connsiteY17" fmla="*/ 1279073 h 3065214"/>
                <a:gd name="connsiteX18" fmla="*/ 973354 w 4958631"/>
                <a:gd name="connsiteY18" fmla="*/ 1292019 h 3065214"/>
                <a:gd name="connsiteX19" fmla="*/ 1010516 w 4958631"/>
                <a:gd name="connsiteY19" fmla="*/ 1166682 h 3065214"/>
                <a:gd name="connsiteX20" fmla="*/ 1802711 w 4958631"/>
                <a:gd name="connsiteY20" fmla="*/ 616942 h 3065214"/>
                <a:gd name="connsiteX21" fmla="*/ 2058377 w 4958631"/>
                <a:gd name="connsiteY21" fmla="*/ 657409 h 3065214"/>
                <a:gd name="connsiteX22" fmla="*/ 2060370 w 4958631"/>
                <a:gd name="connsiteY22" fmla="*/ 658172 h 3065214"/>
                <a:gd name="connsiteX23" fmla="*/ 2125633 w 4958631"/>
                <a:gd name="connsiteY23" fmla="*/ 532848 h 3065214"/>
                <a:gd name="connsiteX24" fmla="*/ 3087126 w 4958631"/>
                <a:gd name="connsiteY24" fmla="*/ 0 h 306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8631" h="3065214">
                  <a:moveTo>
                    <a:pt x="3087126" y="0"/>
                  </a:moveTo>
                  <a:cubicBezTo>
                    <a:pt x="3727512" y="0"/>
                    <a:pt x="4246647" y="541096"/>
                    <a:pt x="4246647" y="1208571"/>
                  </a:cubicBezTo>
                  <a:lnTo>
                    <a:pt x="4242727" y="1289484"/>
                  </a:lnTo>
                  <a:lnTo>
                    <a:pt x="4250448" y="1291734"/>
                  </a:lnTo>
                  <a:cubicBezTo>
                    <a:pt x="4666618" y="1431854"/>
                    <a:pt x="4958631" y="1759884"/>
                    <a:pt x="4958631" y="2142206"/>
                  </a:cubicBezTo>
                  <a:cubicBezTo>
                    <a:pt x="4958631" y="2588249"/>
                    <a:pt x="4561168" y="2960394"/>
                    <a:pt x="4032794" y="3046461"/>
                  </a:cubicBezTo>
                  <a:lnTo>
                    <a:pt x="3958613" y="3055473"/>
                  </a:lnTo>
                  <a:lnTo>
                    <a:pt x="3958613" y="3065213"/>
                  </a:lnTo>
                  <a:lnTo>
                    <a:pt x="3799110" y="3065213"/>
                  </a:lnTo>
                  <a:lnTo>
                    <a:pt x="791193" y="3065213"/>
                  </a:lnTo>
                  <a:lnTo>
                    <a:pt x="791175" y="3065214"/>
                  </a:lnTo>
                  <a:lnTo>
                    <a:pt x="791158" y="3065213"/>
                  </a:lnTo>
                  <a:lnTo>
                    <a:pt x="790261" y="3065213"/>
                  </a:lnTo>
                  <a:lnTo>
                    <a:pt x="790261" y="3065162"/>
                  </a:lnTo>
                  <a:lnTo>
                    <a:pt x="710282" y="3060567"/>
                  </a:lnTo>
                  <a:cubicBezTo>
                    <a:pt x="311327" y="3014473"/>
                    <a:pt x="0" y="2631157"/>
                    <a:pt x="0" y="2165114"/>
                  </a:cubicBezTo>
                  <a:cubicBezTo>
                    <a:pt x="0" y="1668002"/>
                    <a:pt x="354221" y="1265014"/>
                    <a:pt x="791175" y="1265014"/>
                  </a:cubicBezTo>
                  <a:cubicBezTo>
                    <a:pt x="838967" y="1265014"/>
                    <a:pt x="885769" y="1269835"/>
                    <a:pt x="931226" y="1279073"/>
                  </a:cubicBezTo>
                  <a:lnTo>
                    <a:pt x="973354" y="1292019"/>
                  </a:lnTo>
                  <a:lnTo>
                    <a:pt x="1010516" y="1166682"/>
                  </a:lnTo>
                  <a:cubicBezTo>
                    <a:pt x="1141035" y="843623"/>
                    <a:pt x="1446587" y="616942"/>
                    <a:pt x="1802711" y="616942"/>
                  </a:cubicBezTo>
                  <a:cubicBezTo>
                    <a:pt x="1891742" y="616942"/>
                    <a:pt x="1977613" y="631110"/>
                    <a:pt x="2058377" y="657409"/>
                  </a:cubicBezTo>
                  <a:lnTo>
                    <a:pt x="2060370" y="658172"/>
                  </a:lnTo>
                  <a:lnTo>
                    <a:pt x="2125633" y="532848"/>
                  </a:lnTo>
                  <a:cubicBezTo>
                    <a:pt x="2334007" y="211366"/>
                    <a:pt x="2686885" y="0"/>
                    <a:pt x="3087126"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i-FI" sz="2000" dirty="0">
                <a:gradFill>
                  <a:gsLst>
                    <a:gs pos="5439">
                      <a:srgbClr val="F8F8F8"/>
                    </a:gs>
                    <a:gs pos="10000">
                      <a:srgbClr val="F8F8F8"/>
                    </a:gs>
                  </a:gsLst>
                  <a:lin ang="5400000" scaled="0"/>
                </a:gradFill>
                <a:latin typeface="Segoe UI"/>
              </a:endParaRPr>
            </a:p>
          </p:txBody>
        </p:sp>
        <p:sp>
          <p:nvSpPr>
            <p:cNvPr id="25" name="Rectangle 24"/>
            <p:cNvSpPr/>
            <p:nvPr/>
          </p:nvSpPr>
          <p:spPr>
            <a:xfrm>
              <a:off x="1773557" y="5201833"/>
              <a:ext cx="3198648" cy="1035244"/>
            </a:xfrm>
            <a:prstGeom prst="rect">
              <a:avLst/>
            </a:prstGeom>
          </p:spPr>
          <p:txBody>
            <a:bodyPr wrap="square">
              <a:spAutoFit/>
            </a:bodyPr>
            <a:lstStyle/>
            <a:p>
              <a:pPr indent="-52378" defTabSz="914049">
                <a:defRPr/>
              </a:pPr>
              <a:r>
                <a:rPr lang="en-US" sz="1398" kern="0" dirty="0">
                  <a:solidFill>
                    <a:srgbClr val="FFFFFF"/>
                  </a:solidFill>
                  <a:latin typeface="Segoe UI"/>
                  <a:ea typeface="Segoe UI" panose="020B0502040204020203" pitchFamily="34" charset="0"/>
                  <a:cs typeface="Segoe UI" panose="020B0502040204020203" pitchFamily="34" charset="0"/>
                </a:rPr>
                <a:t>More than </a:t>
              </a:r>
              <a:r>
                <a:rPr lang="en-US" sz="3199" kern="0" dirty="0">
                  <a:solidFill>
                    <a:srgbClr val="FFFFFF"/>
                  </a:solidFill>
                  <a:latin typeface="Segoe UI"/>
                  <a:ea typeface="Segoe UI" panose="020B0502040204020203" pitchFamily="34" charset="0"/>
                  <a:cs typeface="Segoe UI" panose="020B0502040204020203" pitchFamily="34" charset="0"/>
                </a:rPr>
                <a:t>1.9 million </a:t>
              </a:r>
              <a:r>
                <a:rPr lang="en-US" sz="1398" kern="0" dirty="0">
                  <a:solidFill>
                    <a:srgbClr val="FFFFFF"/>
                  </a:solidFill>
                  <a:latin typeface="Segoe UI"/>
                  <a:ea typeface="Segoe UI" panose="020B0502040204020203" pitchFamily="34" charset="0"/>
                  <a:cs typeface="Segoe UI" panose="020B0502040204020203" pitchFamily="34" charset="0"/>
                </a:rPr>
                <a:t>watch time minutes in SP Dev YouTube channel in past 365 days</a:t>
              </a:r>
            </a:p>
          </p:txBody>
        </p:sp>
      </p:grpSp>
      <p:grpSp>
        <p:nvGrpSpPr>
          <p:cNvPr id="39" name="Group 38"/>
          <p:cNvGrpSpPr/>
          <p:nvPr/>
        </p:nvGrpSpPr>
        <p:grpSpPr>
          <a:xfrm>
            <a:off x="516543" y="2841925"/>
            <a:ext cx="3318572" cy="1738828"/>
            <a:chOff x="8564898" y="2476229"/>
            <a:chExt cx="3319042" cy="1739075"/>
          </a:xfrm>
        </p:grpSpPr>
        <p:sp>
          <p:nvSpPr>
            <p:cNvPr id="38" name="Freeform: Shape 37"/>
            <p:cNvSpPr/>
            <p:nvPr/>
          </p:nvSpPr>
          <p:spPr bwMode="auto">
            <a:xfrm>
              <a:off x="8564898" y="2476229"/>
              <a:ext cx="3319042" cy="1739075"/>
            </a:xfrm>
            <a:custGeom>
              <a:avLst/>
              <a:gdLst>
                <a:gd name="connsiteX0" fmla="*/ 3087126 w 4958631"/>
                <a:gd name="connsiteY0" fmla="*/ 0 h 3065214"/>
                <a:gd name="connsiteX1" fmla="*/ 4246647 w 4958631"/>
                <a:gd name="connsiteY1" fmla="*/ 1208571 h 3065214"/>
                <a:gd name="connsiteX2" fmla="*/ 4242727 w 4958631"/>
                <a:gd name="connsiteY2" fmla="*/ 1289484 h 3065214"/>
                <a:gd name="connsiteX3" fmla="*/ 4250448 w 4958631"/>
                <a:gd name="connsiteY3" fmla="*/ 1291734 h 3065214"/>
                <a:gd name="connsiteX4" fmla="*/ 4958631 w 4958631"/>
                <a:gd name="connsiteY4" fmla="*/ 2142206 h 3065214"/>
                <a:gd name="connsiteX5" fmla="*/ 4032794 w 4958631"/>
                <a:gd name="connsiteY5" fmla="*/ 3046461 h 3065214"/>
                <a:gd name="connsiteX6" fmla="*/ 3958613 w 4958631"/>
                <a:gd name="connsiteY6" fmla="*/ 3055473 h 3065214"/>
                <a:gd name="connsiteX7" fmla="*/ 3958613 w 4958631"/>
                <a:gd name="connsiteY7" fmla="*/ 3065213 h 3065214"/>
                <a:gd name="connsiteX8" fmla="*/ 3799110 w 4958631"/>
                <a:gd name="connsiteY8" fmla="*/ 3065213 h 3065214"/>
                <a:gd name="connsiteX9" fmla="*/ 791193 w 4958631"/>
                <a:gd name="connsiteY9" fmla="*/ 3065213 h 3065214"/>
                <a:gd name="connsiteX10" fmla="*/ 791175 w 4958631"/>
                <a:gd name="connsiteY10" fmla="*/ 3065214 h 3065214"/>
                <a:gd name="connsiteX11" fmla="*/ 791158 w 4958631"/>
                <a:gd name="connsiteY11" fmla="*/ 3065213 h 3065214"/>
                <a:gd name="connsiteX12" fmla="*/ 790261 w 4958631"/>
                <a:gd name="connsiteY12" fmla="*/ 3065213 h 3065214"/>
                <a:gd name="connsiteX13" fmla="*/ 790261 w 4958631"/>
                <a:gd name="connsiteY13" fmla="*/ 3065162 h 3065214"/>
                <a:gd name="connsiteX14" fmla="*/ 710282 w 4958631"/>
                <a:gd name="connsiteY14" fmla="*/ 3060567 h 3065214"/>
                <a:gd name="connsiteX15" fmla="*/ 0 w 4958631"/>
                <a:gd name="connsiteY15" fmla="*/ 2165114 h 3065214"/>
                <a:gd name="connsiteX16" fmla="*/ 791175 w 4958631"/>
                <a:gd name="connsiteY16" fmla="*/ 1265014 h 3065214"/>
                <a:gd name="connsiteX17" fmla="*/ 931226 w 4958631"/>
                <a:gd name="connsiteY17" fmla="*/ 1279073 h 3065214"/>
                <a:gd name="connsiteX18" fmla="*/ 973354 w 4958631"/>
                <a:gd name="connsiteY18" fmla="*/ 1292019 h 3065214"/>
                <a:gd name="connsiteX19" fmla="*/ 1010516 w 4958631"/>
                <a:gd name="connsiteY19" fmla="*/ 1166682 h 3065214"/>
                <a:gd name="connsiteX20" fmla="*/ 1802711 w 4958631"/>
                <a:gd name="connsiteY20" fmla="*/ 616942 h 3065214"/>
                <a:gd name="connsiteX21" fmla="*/ 2058377 w 4958631"/>
                <a:gd name="connsiteY21" fmla="*/ 657409 h 3065214"/>
                <a:gd name="connsiteX22" fmla="*/ 2060370 w 4958631"/>
                <a:gd name="connsiteY22" fmla="*/ 658172 h 3065214"/>
                <a:gd name="connsiteX23" fmla="*/ 2125633 w 4958631"/>
                <a:gd name="connsiteY23" fmla="*/ 532848 h 3065214"/>
                <a:gd name="connsiteX24" fmla="*/ 3087126 w 4958631"/>
                <a:gd name="connsiteY24" fmla="*/ 0 h 306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8631" h="3065214">
                  <a:moveTo>
                    <a:pt x="3087126" y="0"/>
                  </a:moveTo>
                  <a:cubicBezTo>
                    <a:pt x="3727512" y="0"/>
                    <a:pt x="4246647" y="541096"/>
                    <a:pt x="4246647" y="1208571"/>
                  </a:cubicBezTo>
                  <a:lnTo>
                    <a:pt x="4242727" y="1289484"/>
                  </a:lnTo>
                  <a:lnTo>
                    <a:pt x="4250448" y="1291734"/>
                  </a:lnTo>
                  <a:cubicBezTo>
                    <a:pt x="4666618" y="1431854"/>
                    <a:pt x="4958631" y="1759884"/>
                    <a:pt x="4958631" y="2142206"/>
                  </a:cubicBezTo>
                  <a:cubicBezTo>
                    <a:pt x="4958631" y="2588249"/>
                    <a:pt x="4561168" y="2960394"/>
                    <a:pt x="4032794" y="3046461"/>
                  </a:cubicBezTo>
                  <a:lnTo>
                    <a:pt x="3958613" y="3055473"/>
                  </a:lnTo>
                  <a:lnTo>
                    <a:pt x="3958613" y="3065213"/>
                  </a:lnTo>
                  <a:lnTo>
                    <a:pt x="3799110" y="3065213"/>
                  </a:lnTo>
                  <a:lnTo>
                    <a:pt x="791193" y="3065213"/>
                  </a:lnTo>
                  <a:lnTo>
                    <a:pt x="791175" y="3065214"/>
                  </a:lnTo>
                  <a:lnTo>
                    <a:pt x="791158" y="3065213"/>
                  </a:lnTo>
                  <a:lnTo>
                    <a:pt x="790261" y="3065213"/>
                  </a:lnTo>
                  <a:lnTo>
                    <a:pt x="790261" y="3065162"/>
                  </a:lnTo>
                  <a:lnTo>
                    <a:pt x="710282" y="3060567"/>
                  </a:lnTo>
                  <a:cubicBezTo>
                    <a:pt x="311327" y="3014473"/>
                    <a:pt x="0" y="2631157"/>
                    <a:pt x="0" y="2165114"/>
                  </a:cubicBezTo>
                  <a:cubicBezTo>
                    <a:pt x="0" y="1668002"/>
                    <a:pt x="354221" y="1265014"/>
                    <a:pt x="791175" y="1265014"/>
                  </a:cubicBezTo>
                  <a:cubicBezTo>
                    <a:pt x="838967" y="1265014"/>
                    <a:pt x="885769" y="1269835"/>
                    <a:pt x="931226" y="1279073"/>
                  </a:cubicBezTo>
                  <a:lnTo>
                    <a:pt x="973354" y="1292019"/>
                  </a:lnTo>
                  <a:lnTo>
                    <a:pt x="1010516" y="1166682"/>
                  </a:lnTo>
                  <a:cubicBezTo>
                    <a:pt x="1141035" y="843623"/>
                    <a:pt x="1446587" y="616942"/>
                    <a:pt x="1802711" y="616942"/>
                  </a:cubicBezTo>
                  <a:cubicBezTo>
                    <a:pt x="1891742" y="616942"/>
                    <a:pt x="1977613" y="631110"/>
                    <a:pt x="2058377" y="657409"/>
                  </a:cubicBezTo>
                  <a:lnTo>
                    <a:pt x="2060370" y="658172"/>
                  </a:lnTo>
                  <a:lnTo>
                    <a:pt x="2125633" y="532848"/>
                  </a:lnTo>
                  <a:cubicBezTo>
                    <a:pt x="2334007" y="211366"/>
                    <a:pt x="2686885" y="0"/>
                    <a:pt x="3087126" y="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i-FI" sz="2000" dirty="0">
                <a:gradFill>
                  <a:gsLst>
                    <a:gs pos="5439">
                      <a:srgbClr val="F8F8F8"/>
                    </a:gs>
                    <a:gs pos="10000">
                      <a:srgbClr val="F8F8F8"/>
                    </a:gs>
                  </a:gsLst>
                  <a:lin ang="5400000" scaled="0"/>
                </a:gradFill>
                <a:latin typeface="Segoe UI"/>
              </a:endParaRPr>
            </a:p>
          </p:txBody>
        </p:sp>
        <p:sp>
          <p:nvSpPr>
            <p:cNvPr id="27" name="Rectangle 26"/>
            <p:cNvSpPr/>
            <p:nvPr/>
          </p:nvSpPr>
          <p:spPr>
            <a:xfrm>
              <a:off x="8666509" y="3164979"/>
              <a:ext cx="3217431" cy="815808"/>
            </a:xfrm>
            <a:prstGeom prst="rect">
              <a:avLst/>
            </a:prstGeom>
          </p:spPr>
          <p:txBody>
            <a:bodyPr wrap="square">
              <a:spAutoFit/>
            </a:bodyPr>
            <a:lstStyle/>
            <a:p>
              <a:pPr indent="-52378" defTabSz="914049">
                <a:defRPr/>
              </a:pPr>
              <a:r>
                <a:rPr lang="en-US" sz="1398" kern="0" dirty="0">
                  <a:solidFill>
                    <a:srgbClr val="FFFFFF"/>
                  </a:solidFill>
                  <a:latin typeface="Segoe UI"/>
                  <a:ea typeface="Segoe UI" panose="020B0502040204020203" pitchFamily="34" charset="0"/>
                  <a:cs typeface="Segoe UI" panose="020B0502040204020203" pitchFamily="34" charset="0"/>
                </a:rPr>
                <a:t>More than </a:t>
              </a:r>
              <a:r>
                <a:rPr lang="en-US" sz="3199" kern="0" dirty="0">
                  <a:solidFill>
                    <a:srgbClr val="FFFFFF"/>
                  </a:solidFill>
                  <a:latin typeface="Segoe UI"/>
                  <a:ea typeface="Segoe UI" panose="020B0502040204020203" pitchFamily="34" charset="0"/>
                  <a:cs typeface="Segoe UI" panose="020B0502040204020203" pitchFamily="34" charset="0"/>
                </a:rPr>
                <a:t>450 </a:t>
              </a:r>
              <a:r>
                <a:rPr lang="en-US" sz="1398" kern="0" dirty="0">
                  <a:solidFill>
                    <a:srgbClr val="FFFFFF"/>
                  </a:solidFill>
                  <a:latin typeface="Segoe UI"/>
                  <a:ea typeface="Segoe UI" panose="020B0502040204020203" pitchFamily="34" charset="0"/>
                  <a:cs typeface="Segoe UI" panose="020B0502040204020203" pitchFamily="34" charset="0"/>
                </a:rPr>
                <a:t>samples to learn and take advantage in your work</a:t>
              </a:r>
            </a:p>
          </p:txBody>
        </p:sp>
      </p:grpSp>
      <p:grpSp>
        <p:nvGrpSpPr>
          <p:cNvPr id="37" name="Group 36"/>
          <p:cNvGrpSpPr/>
          <p:nvPr/>
        </p:nvGrpSpPr>
        <p:grpSpPr>
          <a:xfrm>
            <a:off x="4544396" y="3473150"/>
            <a:ext cx="3362417" cy="1738828"/>
            <a:chOff x="7070294" y="4067144"/>
            <a:chExt cx="3362894" cy="1739075"/>
          </a:xfrm>
        </p:grpSpPr>
        <p:sp>
          <p:nvSpPr>
            <p:cNvPr id="36" name="Freeform: Shape 35"/>
            <p:cNvSpPr/>
            <p:nvPr/>
          </p:nvSpPr>
          <p:spPr bwMode="auto">
            <a:xfrm>
              <a:off x="7070294" y="4067144"/>
              <a:ext cx="3319042" cy="1739075"/>
            </a:xfrm>
            <a:custGeom>
              <a:avLst/>
              <a:gdLst>
                <a:gd name="connsiteX0" fmla="*/ 3087126 w 4958631"/>
                <a:gd name="connsiteY0" fmla="*/ 0 h 3065214"/>
                <a:gd name="connsiteX1" fmla="*/ 4246647 w 4958631"/>
                <a:gd name="connsiteY1" fmla="*/ 1208571 h 3065214"/>
                <a:gd name="connsiteX2" fmla="*/ 4242727 w 4958631"/>
                <a:gd name="connsiteY2" fmla="*/ 1289484 h 3065214"/>
                <a:gd name="connsiteX3" fmla="*/ 4250448 w 4958631"/>
                <a:gd name="connsiteY3" fmla="*/ 1291734 h 3065214"/>
                <a:gd name="connsiteX4" fmla="*/ 4958631 w 4958631"/>
                <a:gd name="connsiteY4" fmla="*/ 2142206 h 3065214"/>
                <a:gd name="connsiteX5" fmla="*/ 4032794 w 4958631"/>
                <a:gd name="connsiteY5" fmla="*/ 3046461 h 3065214"/>
                <a:gd name="connsiteX6" fmla="*/ 3958613 w 4958631"/>
                <a:gd name="connsiteY6" fmla="*/ 3055473 h 3065214"/>
                <a:gd name="connsiteX7" fmla="*/ 3958613 w 4958631"/>
                <a:gd name="connsiteY7" fmla="*/ 3065213 h 3065214"/>
                <a:gd name="connsiteX8" fmla="*/ 3799110 w 4958631"/>
                <a:gd name="connsiteY8" fmla="*/ 3065213 h 3065214"/>
                <a:gd name="connsiteX9" fmla="*/ 791193 w 4958631"/>
                <a:gd name="connsiteY9" fmla="*/ 3065213 h 3065214"/>
                <a:gd name="connsiteX10" fmla="*/ 791175 w 4958631"/>
                <a:gd name="connsiteY10" fmla="*/ 3065214 h 3065214"/>
                <a:gd name="connsiteX11" fmla="*/ 791158 w 4958631"/>
                <a:gd name="connsiteY11" fmla="*/ 3065213 h 3065214"/>
                <a:gd name="connsiteX12" fmla="*/ 790261 w 4958631"/>
                <a:gd name="connsiteY12" fmla="*/ 3065213 h 3065214"/>
                <a:gd name="connsiteX13" fmla="*/ 790261 w 4958631"/>
                <a:gd name="connsiteY13" fmla="*/ 3065162 h 3065214"/>
                <a:gd name="connsiteX14" fmla="*/ 710282 w 4958631"/>
                <a:gd name="connsiteY14" fmla="*/ 3060567 h 3065214"/>
                <a:gd name="connsiteX15" fmla="*/ 0 w 4958631"/>
                <a:gd name="connsiteY15" fmla="*/ 2165114 h 3065214"/>
                <a:gd name="connsiteX16" fmla="*/ 791175 w 4958631"/>
                <a:gd name="connsiteY16" fmla="*/ 1265014 h 3065214"/>
                <a:gd name="connsiteX17" fmla="*/ 931226 w 4958631"/>
                <a:gd name="connsiteY17" fmla="*/ 1279073 h 3065214"/>
                <a:gd name="connsiteX18" fmla="*/ 973354 w 4958631"/>
                <a:gd name="connsiteY18" fmla="*/ 1292019 h 3065214"/>
                <a:gd name="connsiteX19" fmla="*/ 1010516 w 4958631"/>
                <a:gd name="connsiteY19" fmla="*/ 1166682 h 3065214"/>
                <a:gd name="connsiteX20" fmla="*/ 1802711 w 4958631"/>
                <a:gd name="connsiteY20" fmla="*/ 616942 h 3065214"/>
                <a:gd name="connsiteX21" fmla="*/ 2058377 w 4958631"/>
                <a:gd name="connsiteY21" fmla="*/ 657409 h 3065214"/>
                <a:gd name="connsiteX22" fmla="*/ 2060370 w 4958631"/>
                <a:gd name="connsiteY22" fmla="*/ 658172 h 3065214"/>
                <a:gd name="connsiteX23" fmla="*/ 2125633 w 4958631"/>
                <a:gd name="connsiteY23" fmla="*/ 532848 h 3065214"/>
                <a:gd name="connsiteX24" fmla="*/ 3087126 w 4958631"/>
                <a:gd name="connsiteY24" fmla="*/ 0 h 306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58631" h="3065214">
                  <a:moveTo>
                    <a:pt x="3087126" y="0"/>
                  </a:moveTo>
                  <a:cubicBezTo>
                    <a:pt x="3727512" y="0"/>
                    <a:pt x="4246647" y="541096"/>
                    <a:pt x="4246647" y="1208571"/>
                  </a:cubicBezTo>
                  <a:lnTo>
                    <a:pt x="4242727" y="1289484"/>
                  </a:lnTo>
                  <a:lnTo>
                    <a:pt x="4250448" y="1291734"/>
                  </a:lnTo>
                  <a:cubicBezTo>
                    <a:pt x="4666618" y="1431854"/>
                    <a:pt x="4958631" y="1759884"/>
                    <a:pt x="4958631" y="2142206"/>
                  </a:cubicBezTo>
                  <a:cubicBezTo>
                    <a:pt x="4958631" y="2588249"/>
                    <a:pt x="4561168" y="2960394"/>
                    <a:pt x="4032794" y="3046461"/>
                  </a:cubicBezTo>
                  <a:lnTo>
                    <a:pt x="3958613" y="3055473"/>
                  </a:lnTo>
                  <a:lnTo>
                    <a:pt x="3958613" y="3065213"/>
                  </a:lnTo>
                  <a:lnTo>
                    <a:pt x="3799110" y="3065213"/>
                  </a:lnTo>
                  <a:lnTo>
                    <a:pt x="791193" y="3065213"/>
                  </a:lnTo>
                  <a:lnTo>
                    <a:pt x="791175" y="3065214"/>
                  </a:lnTo>
                  <a:lnTo>
                    <a:pt x="791158" y="3065213"/>
                  </a:lnTo>
                  <a:lnTo>
                    <a:pt x="790261" y="3065213"/>
                  </a:lnTo>
                  <a:lnTo>
                    <a:pt x="790261" y="3065162"/>
                  </a:lnTo>
                  <a:lnTo>
                    <a:pt x="710282" y="3060567"/>
                  </a:lnTo>
                  <a:cubicBezTo>
                    <a:pt x="311327" y="3014473"/>
                    <a:pt x="0" y="2631157"/>
                    <a:pt x="0" y="2165114"/>
                  </a:cubicBezTo>
                  <a:cubicBezTo>
                    <a:pt x="0" y="1668002"/>
                    <a:pt x="354221" y="1265014"/>
                    <a:pt x="791175" y="1265014"/>
                  </a:cubicBezTo>
                  <a:cubicBezTo>
                    <a:pt x="838967" y="1265014"/>
                    <a:pt x="885769" y="1269835"/>
                    <a:pt x="931226" y="1279073"/>
                  </a:cubicBezTo>
                  <a:lnTo>
                    <a:pt x="973354" y="1292019"/>
                  </a:lnTo>
                  <a:lnTo>
                    <a:pt x="1010516" y="1166682"/>
                  </a:lnTo>
                  <a:cubicBezTo>
                    <a:pt x="1141035" y="843623"/>
                    <a:pt x="1446587" y="616942"/>
                    <a:pt x="1802711" y="616942"/>
                  </a:cubicBezTo>
                  <a:cubicBezTo>
                    <a:pt x="1891742" y="616942"/>
                    <a:pt x="1977613" y="631110"/>
                    <a:pt x="2058377" y="657409"/>
                  </a:cubicBezTo>
                  <a:lnTo>
                    <a:pt x="2060370" y="658172"/>
                  </a:lnTo>
                  <a:lnTo>
                    <a:pt x="2125633" y="532848"/>
                  </a:lnTo>
                  <a:cubicBezTo>
                    <a:pt x="2334007" y="211366"/>
                    <a:pt x="2686885" y="0"/>
                    <a:pt x="3087126"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fi-FI" sz="2000" dirty="0">
                <a:gradFill>
                  <a:gsLst>
                    <a:gs pos="5439">
                      <a:srgbClr val="F8F8F8"/>
                    </a:gs>
                    <a:gs pos="10000">
                      <a:srgbClr val="F8F8F8"/>
                    </a:gs>
                  </a:gsLst>
                  <a:lin ang="5400000" scaled="0"/>
                </a:gradFill>
                <a:latin typeface="Segoe UI"/>
              </a:endParaRPr>
            </a:p>
          </p:txBody>
        </p:sp>
        <p:sp>
          <p:nvSpPr>
            <p:cNvPr id="28" name="Rectangle 27"/>
            <p:cNvSpPr/>
            <p:nvPr/>
          </p:nvSpPr>
          <p:spPr>
            <a:xfrm>
              <a:off x="7202929" y="4838963"/>
              <a:ext cx="3230259" cy="815808"/>
            </a:xfrm>
            <a:prstGeom prst="rect">
              <a:avLst/>
            </a:prstGeom>
          </p:spPr>
          <p:txBody>
            <a:bodyPr wrap="square">
              <a:spAutoFit/>
            </a:bodyPr>
            <a:lstStyle/>
            <a:p>
              <a:pPr indent="-52378" defTabSz="914049">
                <a:defRPr/>
              </a:pPr>
              <a:r>
                <a:rPr lang="en-US" sz="1398" kern="0" dirty="0">
                  <a:solidFill>
                    <a:srgbClr val="FFFFFF"/>
                  </a:solidFill>
                  <a:latin typeface="Segoe UI"/>
                  <a:ea typeface="Segoe UI" panose="020B0502040204020203" pitchFamily="34" charset="0"/>
                  <a:cs typeface="Segoe UI" panose="020B0502040204020203" pitchFamily="34" charset="0"/>
                </a:rPr>
                <a:t>More than </a:t>
              </a:r>
              <a:r>
                <a:rPr lang="en-US" sz="3199" kern="0" dirty="0">
                  <a:solidFill>
                    <a:srgbClr val="FFFFFF"/>
                  </a:solidFill>
                  <a:latin typeface="Segoe UI"/>
                  <a:ea typeface="Segoe UI" panose="020B0502040204020203" pitchFamily="34" charset="0"/>
                  <a:cs typeface="Segoe UI" panose="020B0502040204020203" pitchFamily="34" charset="0"/>
                </a:rPr>
                <a:t>840</a:t>
              </a:r>
              <a:r>
                <a:rPr lang="en-US" sz="1398" kern="0" dirty="0">
                  <a:solidFill>
                    <a:srgbClr val="FFFFFF"/>
                  </a:solidFill>
                  <a:latin typeface="Segoe UI"/>
                  <a:ea typeface="Segoe UI" panose="020B0502040204020203" pitchFamily="34" charset="0"/>
                  <a:cs typeface="Segoe UI" panose="020B0502040204020203" pitchFamily="34" charset="0"/>
                </a:rPr>
                <a:t> contributors in GitHub organization.  </a:t>
              </a:r>
            </a:p>
          </p:txBody>
        </p:sp>
      </p:grpSp>
      <p:pic>
        <p:nvPicPr>
          <p:cNvPr id="43" name="Picture 42">
            <a:extLst>
              <a:ext uri="{FF2B5EF4-FFF2-40B4-BE49-F238E27FC236}">
                <a16:creationId xmlns:a16="http://schemas.microsoft.com/office/drawing/2014/main" id="{847F6361-7E51-4ED7-9ED0-53EA6B36CC1B}"/>
              </a:ext>
            </a:extLst>
          </p:cNvPr>
          <p:cNvPicPr>
            <a:picLocks noChangeAspect="1"/>
          </p:cNvPicPr>
          <p:nvPr/>
        </p:nvPicPr>
        <p:blipFill>
          <a:blip r:embed="rId2"/>
          <a:stretch>
            <a:fillRect/>
          </a:stretch>
        </p:blipFill>
        <p:spPr>
          <a:xfrm>
            <a:off x="11203634" y="6295197"/>
            <a:ext cx="1133957" cy="571460"/>
          </a:xfrm>
          <a:prstGeom prst="rect">
            <a:avLst/>
          </a:prstGeom>
        </p:spPr>
      </p:pic>
    </p:spTree>
    <p:extLst>
      <p:ext uri="{BB962C8B-B14F-4D97-AF65-F5344CB8AC3E}">
        <p14:creationId xmlns:p14="http://schemas.microsoft.com/office/powerpoint/2010/main" val="11734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22" presetClass="entr" presetSubtype="8"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par>
                          <p:cTn id="19" fill="hold">
                            <p:stCondLst>
                              <p:cond delay="2500"/>
                            </p:stCondLst>
                            <p:childTnLst>
                              <p:par>
                                <p:cTn id="20" presetID="22" presetClass="entr" presetSubtype="8"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300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500"/>
                                        <p:tgtEl>
                                          <p:spTgt spid="42"/>
                                        </p:tgtEl>
                                      </p:cBhvr>
                                    </p:animEffect>
                                  </p:childTnLst>
                                </p:cTn>
                              </p:par>
                            </p:childTnLst>
                          </p:cTn>
                        </p:par>
                        <p:par>
                          <p:cTn id="34" fill="hold">
                            <p:stCondLst>
                              <p:cond delay="4000"/>
                            </p:stCondLst>
                            <p:childTnLst>
                              <p:par>
                                <p:cTn id="35" presetID="22" presetClass="entr" presetSubtype="8"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par>
                          <p:cTn id="38" fill="hold">
                            <p:stCondLst>
                              <p:cond delay="4500"/>
                            </p:stCondLst>
                            <p:childTnLst>
                              <p:par>
                                <p:cTn id="39" presetID="42"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5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10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1000"/>
                                        <p:tgtEl>
                                          <p:spTgt spid="35"/>
                                        </p:tgtEl>
                                      </p:cBhvr>
                                    </p:animEffect>
                                    <p:anim calcmode="lin" valueType="num">
                                      <p:cBhvr>
                                        <p:cTn id="52" dur="1000" fill="hold"/>
                                        <p:tgtEl>
                                          <p:spTgt spid="35"/>
                                        </p:tgtEl>
                                        <p:attrNameLst>
                                          <p:attrName>ppt_x</p:attrName>
                                        </p:attrNameLst>
                                      </p:cBhvr>
                                      <p:tavLst>
                                        <p:tav tm="0">
                                          <p:val>
                                            <p:strVal val="#ppt_x"/>
                                          </p:val>
                                        </p:tav>
                                        <p:tav tm="100000">
                                          <p:val>
                                            <p:strVal val="#ppt_x"/>
                                          </p:val>
                                        </p:tav>
                                      </p:tavLst>
                                    </p:anim>
                                    <p:anim calcmode="lin" valueType="num">
                                      <p:cBhvr>
                                        <p:cTn id="53" dur="1000" fill="hold"/>
                                        <p:tgtEl>
                                          <p:spTgt spid="3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150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1000"/>
                                        <p:tgtEl>
                                          <p:spTgt spid="37"/>
                                        </p:tgtEl>
                                      </p:cBhvr>
                                    </p:animEffect>
                                    <p:anim calcmode="lin" valueType="num">
                                      <p:cBhvr>
                                        <p:cTn id="57" dur="1000" fill="hold"/>
                                        <p:tgtEl>
                                          <p:spTgt spid="37"/>
                                        </p:tgtEl>
                                        <p:attrNameLst>
                                          <p:attrName>ppt_x</p:attrName>
                                        </p:attrNameLst>
                                      </p:cBhvr>
                                      <p:tavLst>
                                        <p:tav tm="0">
                                          <p:val>
                                            <p:strVal val="#ppt_x"/>
                                          </p:val>
                                        </p:tav>
                                        <p:tav tm="100000">
                                          <p:val>
                                            <p:strVal val="#ppt_x"/>
                                          </p:val>
                                        </p:tav>
                                      </p:tavLst>
                                    </p:anim>
                                    <p:anim calcmode="lin" valueType="num">
                                      <p:cBhvr>
                                        <p:cTn id="58" dur="1000" fill="hold"/>
                                        <p:tgtEl>
                                          <p:spTgt spid="3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200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000"/>
                                        <p:tgtEl>
                                          <p:spTgt spid="39"/>
                                        </p:tgtEl>
                                      </p:cBhvr>
                                    </p:animEffect>
                                    <p:anim calcmode="lin" valueType="num">
                                      <p:cBhvr>
                                        <p:cTn id="62" dur="1000" fill="hold"/>
                                        <p:tgtEl>
                                          <p:spTgt spid="39"/>
                                        </p:tgtEl>
                                        <p:attrNameLst>
                                          <p:attrName>ppt_x</p:attrName>
                                        </p:attrNameLst>
                                      </p:cBhvr>
                                      <p:tavLst>
                                        <p:tav tm="0">
                                          <p:val>
                                            <p:strVal val="#ppt_x"/>
                                          </p:val>
                                        </p:tav>
                                        <p:tav tm="100000">
                                          <p:val>
                                            <p:strVal val="#ppt_x"/>
                                          </p:val>
                                        </p:tav>
                                      </p:tavLst>
                                    </p:anim>
                                    <p:anim calcmode="lin" valueType="num">
                                      <p:cBhvr>
                                        <p:cTn id="6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2" grpId="0" animBg="1"/>
      <p:bldP spid="2" grpId="0" animBg="1"/>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EC05B1C-E72F-449D-9C56-24DCD116C851}"/>
              </a:ext>
            </a:extLst>
          </p:cNvPr>
          <p:cNvGrpSpPr/>
          <p:nvPr/>
        </p:nvGrpSpPr>
        <p:grpSpPr>
          <a:xfrm>
            <a:off x="359299" y="2923190"/>
            <a:ext cx="4687171" cy="1312210"/>
            <a:chOff x="415617" y="2780233"/>
            <a:chExt cx="4687836" cy="1312396"/>
          </a:xfrm>
        </p:grpSpPr>
        <p:sp>
          <p:nvSpPr>
            <p:cNvPr id="2" name="TextBox 1"/>
            <p:cNvSpPr txBox="1"/>
            <p:nvPr/>
          </p:nvSpPr>
          <p:spPr>
            <a:xfrm>
              <a:off x="415617" y="2780233"/>
              <a:ext cx="4687836" cy="1312396"/>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7198" dirty="0">
                  <a:gradFill>
                    <a:gsLst>
                      <a:gs pos="2917">
                        <a:srgbClr val="1A1A1A"/>
                      </a:gs>
                      <a:gs pos="30000">
                        <a:srgbClr val="1A1A1A"/>
                      </a:gs>
                    </a:gsLst>
                    <a:lin ang="5400000" scaled="0"/>
                  </a:gradFill>
                  <a:latin typeface="Segoe UI"/>
                </a:rPr>
                <a:t>Learn</a:t>
              </a:r>
              <a:endParaRPr lang="fi-FI" sz="7198" dirty="0" err="1">
                <a:gradFill>
                  <a:gsLst>
                    <a:gs pos="2917">
                      <a:srgbClr val="1A1A1A"/>
                    </a:gs>
                    <a:gs pos="30000">
                      <a:srgbClr val="1A1A1A"/>
                    </a:gs>
                  </a:gsLst>
                  <a:lin ang="5400000" scaled="0"/>
                </a:gradFill>
                <a:latin typeface="Segoe UI"/>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1083493"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6570630-E77E-4962-8753-B3260C564F59}"/>
              </a:ext>
            </a:extLst>
          </p:cNvPr>
          <p:cNvGrpSpPr/>
          <p:nvPr/>
        </p:nvGrpSpPr>
        <p:grpSpPr>
          <a:xfrm>
            <a:off x="4025290" y="2923190"/>
            <a:ext cx="4687171" cy="1312210"/>
            <a:chOff x="3796992" y="2780233"/>
            <a:chExt cx="4687836" cy="1312396"/>
          </a:xfrm>
        </p:grpSpPr>
        <p:sp>
          <p:nvSpPr>
            <p:cNvPr id="14" name="TextBox 13">
              <a:extLst>
                <a:ext uri="{FF2B5EF4-FFF2-40B4-BE49-F238E27FC236}">
                  <a16:creationId xmlns:a16="http://schemas.microsoft.com/office/drawing/2014/main" id="{19754FC5-82D1-42A9-BD29-5B101CAB2EBC}"/>
                </a:ext>
              </a:extLst>
            </p:cNvPr>
            <p:cNvSpPr txBox="1"/>
            <p:nvPr/>
          </p:nvSpPr>
          <p:spPr>
            <a:xfrm>
              <a:off x="3796992" y="2780233"/>
              <a:ext cx="4687836" cy="1312396"/>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7198" dirty="0">
                  <a:gradFill>
                    <a:gsLst>
                      <a:gs pos="2917">
                        <a:srgbClr val="1A1A1A"/>
                      </a:gs>
                      <a:gs pos="30000">
                        <a:srgbClr val="1A1A1A"/>
                      </a:gs>
                    </a:gsLst>
                    <a:lin ang="5400000" scaled="0"/>
                  </a:gradFill>
                  <a:latin typeface="Segoe UI"/>
                </a:rPr>
                <a:t>Reuse</a:t>
              </a:r>
              <a:endParaRPr lang="fi-FI" sz="7198" dirty="0" err="1">
                <a:gradFill>
                  <a:gsLst>
                    <a:gs pos="2917">
                      <a:srgbClr val="1A1A1A"/>
                    </a:gs>
                    <a:gs pos="30000">
                      <a:srgbClr val="1A1A1A"/>
                    </a:gs>
                  </a:gsLst>
                  <a:lin ang="5400000" scaled="0"/>
                </a:gradFill>
                <a:latin typeface="Segoe UI"/>
              </a:endParaRPr>
            </a:p>
          </p:txBody>
        </p:sp>
        <p:cxnSp>
          <p:nvCxnSpPr>
            <p:cNvPr id="15" name="Straight Connector 14">
              <a:extLst>
                <a:ext uri="{FF2B5EF4-FFF2-40B4-BE49-F238E27FC236}">
                  <a16:creationId xmlns:a16="http://schemas.microsoft.com/office/drawing/2014/main" id="{E87A2B9F-BC25-4E9A-8F7C-E8F69CC07EFF}"/>
                </a:ext>
              </a:extLst>
            </p:cNvPr>
            <p:cNvCxnSpPr>
              <a:cxnSpLocks/>
            </p:cNvCxnSpPr>
            <p:nvPr/>
          </p:nvCxnSpPr>
          <p:spPr>
            <a:xfrm>
              <a:off x="4464868"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4145A8C-438A-4D6F-8CD1-A6C576F07FD1}"/>
              </a:ext>
            </a:extLst>
          </p:cNvPr>
          <p:cNvGrpSpPr/>
          <p:nvPr/>
        </p:nvGrpSpPr>
        <p:grpSpPr>
          <a:xfrm>
            <a:off x="7691281" y="2923190"/>
            <a:ext cx="4687171" cy="1312210"/>
            <a:chOff x="7748639" y="2780233"/>
            <a:chExt cx="4687836" cy="1312396"/>
          </a:xfrm>
        </p:grpSpPr>
        <p:sp>
          <p:nvSpPr>
            <p:cNvPr id="16" name="TextBox 15">
              <a:extLst>
                <a:ext uri="{FF2B5EF4-FFF2-40B4-BE49-F238E27FC236}">
                  <a16:creationId xmlns:a16="http://schemas.microsoft.com/office/drawing/2014/main" id="{96BCF3FC-3D0D-4DC9-BD86-57BC928B5681}"/>
                </a:ext>
              </a:extLst>
            </p:cNvPr>
            <p:cNvSpPr txBox="1"/>
            <p:nvPr/>
          </p:nvSpPr>
          <p:spPr>
            <a:xfrm>
              <a:off x="7748639" y="2780233"/>
              <a:ext cx="4687836" cy="1312396"/>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7198" dirty="0">
                  <a:gradFill>
                    <a:gsLst>
                      <a:gs pos="2917">
                        <a:srgbClr val="1A1A1A"/>
                      </a:gs>
                      <a:gs pos="30000">
                        <a:srgbClr val="1A1A1A"/>
                      </a:gs>
                    </a:gsLst>
                    <a:lin ang="5400000" scaled="0"/>
                  </a:gradFill>
                  <a:latin typeface="Segoe UI"/>
                </a:rPr>
                <a:t>Share</a:t>
              </a:r>
              <a:endParaRPr lang="fi-FI" sz="7198" dirty="0" err="1">
                <a:gradFill>
                  <a:gsLst>
                    <a:gs pos="2917">
                      <a:srgbClr val="1A1A1A"/>
                    </a:gs>
                    <a:gs pos="30000">
                      <a:srgbClr val="1A1A1A"/>
                    </a:gs>
                  </a:gsLst>
                  <a:lin ang="5400000" scaled="0"/>
                </a:gradFill>
                <a:latin typeface="Segoe UI"/>
              </a:endParaRPr>
            </a:p>
          </p:txBody>
        </p:sp>
        <p:cxnSp>
          <p:nvCxnSpPr>
            <p:cNvPr id="17" name="Straight Connector 16">
              <a:extLst>
                <a:ext uri="{FF2B5EF4-FFF2-40B4-BE49-F238E27FC236}">
                  <a16:creationId xmlns:a16="http://schemas.microsoft.com/office/drawing/2014/main" id="{3E383EFA-654B-4CE5-A8D7-8FF6735D27DE}"/>
                </a:ext>
              </a:extLst>
            </p:cNvPr>
            <p:cNvCxnSpPr>
              <a:cxnSpLocks/>
            </p:cNvCxnSpPr>
            <p:nvPr/>
          </p:nvCxnSpPr>
          <p:spPr>
            <a:xfrm>
              <a:off x="8416515" y="2780233"/>
              <a:ext cx="0" cy="1191692"/>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6DE4C443-67A9-4A57-88F2-6D2822C8D96C}"/>
              </a:ext>
            </a:extLst>
          </p:cNvPr>
          <p:cNvSpPr txBox="1"/>
          <p:nvPr/>
        </p:nvSpPr>
        <p:spPr>
          <a:xfrm>
            <a:off x="4804269" y="4838510"/>
            <a:ext cx="2944271" cy="747314"/>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3199" dirty="0">
                <a:gradFill>
                  <a:gsLst>
                    <a:gs pos="2917">
                      <a:srgbClr val="1A1A1A"/>
                    </a:gs>
                    <a:gs pos="30000">
                      <a:srgbClr val="1A1A1A"/>
                    </a:gs>
                  </a:gsLst>
                  <a:lin ang="5400000" scaled="0"/>
                </a:gradFill>
                <a:latin typeface="Segoe UI"/>
              </a:rPr>
              <a:t>aka.ms/sppnp</a:t>
            </a:r>
          </a:p>
        </p:txBody>
      </p:sp>
    </p:spTree>
    <p:extLst>
      <p:ext uri="{BB962C8B-B14F-4D97-AF65-F5344CB8AC3E}">
        <p14:creationId xmlns:p14="http://schemas.microsoft.com/office/powerpoint/2010/main" val="387383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8349" y="2561291"/>
            <a:ext cx="7199778" cy="1538351"/>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8799" dirty="0">
                <a:gradFill>
                  <a:gsLst>
                    <a:gs pos="2917">
                      <a:srgbClr val="1A1A1A"/>
                    </a:gs>
                    <a:gs pos="30000">
                      <a:srgbClr val="1A1A1A"/>
                    </a:gs>
                  </a:gsLst>
                  <a:lin ang="5400000" scaled="0"/>
                </a:gradFill>
                <a:latin typeface="Segoe UI"/>
              </a:rPr>
              <a:t>Learn</a:t>
            </a:r>
            <a:endParaRPr lang="fi-FI" sz="8799" dirty="0" err="1">
              <a:gradFill>
                <a:gsLst>
                  <a:gs pos="2917">
                    <a:srgbClr val="1A1A1A"/>
                  </a:gs>
                  <a:gs pos="30000">
                    <a:srgbClr val="1A1A1A"/>
                  </a:gs>
                </a:gsLst>
                <a:lin ang="5400000" scaled="0"/>
              </a:gradFill>
              <a:latin typeface="Segoe UI"/>
            </a:endParaRPr>
          </a:p>
        </p:txBody>
      </p:sp>
      <p:cxnSp>
        <p:nvCxnSpPr>
          <p:cNvPr id="3" name="Straight Connector 2">
            <a:extLst>
              <a:ext uri="{FF2B5EF4-FFF2-40B4-BE49-F238E27FC236}">
                <a16:creationId xmlns:a16="http://schemas.microsoft.com/office/drawing/2014/main" id="{4BE86DCF-9801-4C60-A26D-501E9C4CEEE0}"/>
              </a:ext>
            </a:extLst>
          </p:cNvPr>
          <p:cNvCxnSpPr>
            <a:cxnSpLocks/>
          </p:cNvCxnSpPr>
          <p:nvPr/>
        </p:nvCxnSpPr>
        <p:spPr>
          <a:xfrm>
            <a:off x="2979427" y="2189656"/>
            <a:ext cx="0" cy="2152344"/>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70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362E7-94D3-46B2-B3E1-B09F663B32E9}"/>
              </a:ext>
            </a:extLst>
          </p:cNvPr>
          <p:cNvPicPr>
            <a:picLocks noChangeAspect="1"/>
          </p:cNvPicPr>
          <p:nvPr/>
        </p:nvPicPr>
        <p:blipFill rotWithShape="1">
          <a:blip r:embed="rId2"/>
          <a:srcRect t="1945" b="16250"/>
          <a:stretch/>
        </p:blipFill>
        <p:spPr>
          <a:xfrm>
            <a:off x="6494919" y="1048098"/>
            <a:ext cx="5466263" cy="5528698"/>
          </a:xfrm>
          <a:prstGeom prst="rect">
            <a:avLst/>
          </a:prstGeom>
          <a:ln>
            <a:solidFill>
              <a:schemeClr val="bg1">
                <a:lumMod val="85000"/>
              </a:schemeClr>
            </a:solidFill>
          </a:ln>
        </p:spPr>
      </p:pic>
      <p:sp>
        <p:nvSpPr>
          <p:cNvPr id="5" name="Freeform 4"/>
          <p:cNvSpPr/>
          <p:nvPr/>
        </p:nvSpPr>
        <p:spPr bwMode="white">
          <a:xfrm>
            <a:off x="881" y="176"/>
            <a:ext cx="6937333" cy="6994168"/>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solidFill>
                <a:srgbClr val="0D0D0D"/>
              </a:solidFill>
              <a:latin typeface="Segoe UI"/>
              <a:ea typeface="Segoe UI" pitchFamily="34" charset="0"/>
              <a:cs typeface="Segoe UI" pitchFamily="34" charset="0"/>
            </a:endParaRPr>
          </a:p>
        </p:txBody>
      </p:sp>
      <p:sp>
        <p:nvSpPr>
          <p:cNvPr id="7" name="Title 1"/>
          <p:cNvSpPr txBox="1">
            <a:spLocks/>
          </p:cNvSpPr>
          <p:nvPr/>
        </p:nvSpPr>
        <p:spPr>
          <a:xfrm>
            <a:off x="475293" y="1310393"/>
            <a:ext cx="6462922" cy="1963573"/>
          </a:xfrm>
          <a:prstGeom prst="rect">
            <a:avLst/>
          </a:prstGeom>
        </p:spPr>
        <p:txBody>
          <a:bodyPr lIns="93212" tIns="46608" rIns="93212" bIns="46608"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pPr defTabSz="932348">
              <a:defRPr/>
            </a:pPr>
            <a:r>
              <a:rPr lang="en-US" sz="5999" spc="-306" dirty="0">
                <a:solidFill>
                  <a:srgbClr val="FFFFFF"/>
                </a:solidFill>
                <a:latin typeface="Segoe UI Light" panose="020B0502040204020203" pitchFamily="34" charset="0"/>
                <a:cs typeface="Segoe UI Light" panose="020B0502040204020203" pitchFamily="34" charset="0"/>
              </a:rPr>
              <a:t>SharePoint Dev Blog</a:t>
            </a:r>
            <a:br>
              <a:rPr lang="en-US" sz="8971" spc="-306" dirty="0">
                <a:solidFill>
                  <a:srgbClr val="FFFFFF"/>
                </a:solidFill>
                <a:latin typeface="Segoe UI Light" panose="020B0502040204020203" pitchFamily="34" charset="0"/>
                <a:cs typeface="Segoe UI Light" panose="020B0502040204020203" pitchFamily="34" charset="0"/>
              </a:rPr>
            </a:br>
            <a:r>
              <a:rPr lang="en-US" sz="4080" spc="-306" dirty="0">
                <a:solidFill>
                  <a:srgbClr val="FFFFFF"/>
                </a:solidFill>
                <a:latin typeface="Segoe UI Light" panose="020B0502040204020203" pitchFamily="34" charset="0"/>
                <a:cs typeface="Segoe UI Light" panose="020B0502040204020203" pitchFamily="34" charset="0"/>
              </a:rPr>
              <a:t>aka.ms/</a:t>
            </a:r>
            <a:r>
              <a:rPr lang="en-US" sz="4080" spc="-306" dirty="0" err="1">
                <a:solidFill>
                  <a:srgbClr val="FFFFFF"/>
                </a:solidFill>
                <a:latin typeface="Segoe UI Light" panose="020B0502040204020203" pitchFamily="34" charset="0"/>
                <a:cs typeface="Segoe UI Light" panose="020B0502040204020203" pitchFamily="34" charset="0"/>
              </a:rPr>
              <a:t>spdev</a:t>
            </a:r>
            <a:r>
              <a:rPr lang="en-US" sz="4080" spc="-306" dirty="0">
                <a:solidFill>
                  <a:srgbClr val="FFFFFF"/>
                </a:solidFill>
                <a:latin typeface="Segoe UI Light" panose="020B0502040204020203" pitchFamily="34" charset="0"/>
                <a:cs typeface="Segoe UI Light" panose="020B0502040204020203" pitchFamily="34" charset="0"/>
              </a:rPr>
              <a:t>-blog</a:t>
            </a:r>
            <a:br>
              <a:rPr lang="en-US" sz="4080" spc="-306" dirty="0">
                <a:solidFill>
                  <a:srgbClr val="FFFFFF"/>
                </a:solidFill>
                <a:latin typeface="Segoe UI Light" panose="020B0502040204020203" pitchFamily="34" charset="0"/>
                <a:cs typeface="Segoe UI Light" panose="020B0502040204020203" pitchFamily="34" charset="0"/>
              </a:rPr>
            </a:br>
            <a:endParaRPr lang="en-US" sz="4080" spc="-306" dirty="0">
              <a:solidFill>
                <a:srgbClr val="FFFFFF"/>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5292" y="2897208"/>
            <a:ext cx="5211176" cy="1792913"/>
          </a:xfrm>
          <a:prstGeom prst="rect">
            <a:avLst/>
          </a:prstGeom>
          <a:noFill/>
        </p:spPr>
        <p:txBody>
          <a:bodyPr wrap="square" lIns="0" tIns="0" rIns="0" bIns="0" rtlCol="0">
            <a:spAutoFit/>
          </a:bodyPr>
          <a:lstStyle/>
          <a:p>
            <a:pPr marL="815692" lvl="1" indent="-349589" defTabSz="932563">
              <a:buFont typeface="Arial" panose="020B0604020202020204" pitchFamily="34" charset="0"/>
              <a:buChar char="•"/>
              <a:defRPr/>
            </a:pPr>
            <a:r>
              <a:rPr lang="en-US" sz="2856" spc="-71" dirty="0">
                <a:solidFill>
                  <a:srgbClr val="FFFFFF"/>
                </a:solidFill>
                <a:latin typeface="Segoe UI Light" panose="020B0502040204020203" pitchFamily="34" charset="0"/>
                <a:cs typeface="Segoe UI Light" panose="020B0502040204020203" pitchFamily="34" charset="0"/>
              </a:rPr>
              <a:t>Announcements</a:t>
            </a:r>
          </a:p>
          <a:p>
            <a:pPr marL="815692" lvl="1" indent="-349589" defTabSz="932563">
              <a:buFont typeface="Arial" panose="020B0604020202020204" pitchFamily="34" charset="0"/>
              <a:buChar char="•"/>
              <a:defRPr/>
            </a:pPr>
            <a:r>
              <a:rPr lang="en-US" sz="2856" spc="-71" dirty="0">
                <a:solidFill>
                  <a:srgbClr val="FFFFFF"/>
                </a:solidFill>
                <a:latin typeface="Segoe UI Light" panose="020B0502040204020203" pitchFamily="34" charset="0"/>
                <a:cs typeface="Segoe UI Light" panose="020B0502040204020203" pitchFamily="34" charset="0"/>
              </a:rPr>
              <a:t>News</a:t>
            </a:r>
          </a:p>
          <a:p>
            <a:pPr marL="815692" lvl="1" indent="-349589" defTabSz="932563">
              <a:buFont typeface="Arial" panose="020B0604020202020204" pitchFamily="34" charset="0"/>
              <a:buChar char="•"/>
              <a:defRPr/>
            </a:pPr>
            <a:r>
              <a:rPr lang="en-US" sz="2856" spc="-71" dirty="0">
                <a:solidFill>
                  <a:srgbClr val="FFFFFF"/>
                </a:solidFill>
                <a:latin typeface="Segoe UI Light" panose="020B0502040204020203" pitchFamily="34" charset="0"/>
                <a:cs typeface="Segoe UI Light" panose="020B0502040204020203" pitchFamily="34" charset="0"/>
              </a:rPr>
              <a:t>Releases</a:t>
            </a:r>
          </a:p>
          <a:p>
            <a:pPr marL="815692" lvl="1" indent="-349589" defTabSz="932563">
              <a:buFont typeface="Arial" panose="020B0604020202020204" pitchFamily="34" charset="0"/>
              <a:buChar char="•"/>
              <a:defRPr/>
            </a:pPr>
            <a:r>
              <a:rPr lang="en-US" sz="2856" spc="-71" dirty="0">
                <a:solidFill>
                  <a:srgbClr val="FFFFFF"/>
                </a:solidFill>
                <a:latin typeface="Segoe UI Light" panose="020B0502040204020203" pitchFamily="34" charset="0"/>
                <a:cs typeface="Segoe UI Light" panose="020B0502040204020203" pitchFamily="34" charset="0"/>
              </a:rPr>
              <a:t>Community call recordings</a:t>
            </a:r>
          </a:p>
        </p:txBody>
      </p:sp>
      <p:pic>
        <p:nvPicPr>
          <p:cNvPr id="9" name="Picture 8">
            <a:extLst>
              <a:ext uri="{FF2B5EF4-FFF2-40B4-BE49-F238E27FC236}">
                <a16:creationId xmlns:a16="http://schemas.microsoft.com/office/drawing/2014/main" id="{667CDF06-BA8A-456A-9812-09D9FA73CBCA}"/>
              </a:ext>
            </a:extLst>
          </p:cNvPr>
          <p:cNvPicPr>
            <a:picLocks noChangeAspect="1"/>
          </p:cNvPicPr>
          <p:nvPr/>
        </p:nvPicPr>
        <p:blipFill>
          <a:blip r:embed="rId3"/>
          <a:stretch>
            <a:fillRect/>
          </a:stretch>
        </p:blipFill>
        <p:spPr>
          <a:xfrm>
            <a:off x="11203634" y="6295197"/>
            <a:ext cx="1133957" cy="571460"/>
          </a:xfrm>
          <a:prstGeom prst="rect">
            <a:avLst/>
          </a:prstGeom>
        </p:spPr>
      </p:pic>
    </p:spTree>
    <p:extLst>
      <p:ext uri="{BB962C8B-B14F-4D97-AF65-F5344CB8AC3E}">
        <p14:creationId xmlns:p14="http://schemas.microsoft.com/office/powerpoint/2010/main" val="3934736829"/>
      </p:ext>
    </p:extLst>
  </p:cSld>
  <p:clrMapOvr>
    <a:masterClrMapping/>
  </p:clrMapOvr>
  <p:transition>
    <p:fade/>
  </p:transition>
</p:sld>
</file>

<file path=ppt/theme/theme1.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Dev_Platform_TEMPLATEV2" id="{C5D7A68D-493B-D74B-B3ED-7E2DDFA07D58}" vid="{79239F1D-CC65-A14B-B9FD-0AE5856B7F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Office_Dev_Platform_TEMPLATE</Template>
  <TotalTime>0</TotalTime>
  <Words>854</Words>
  <Application>Microsoft Office PowerPoint</Application>
  <PresentationFormat>Brugerdefineret</PresentationFormat>
  <Paragraphs>156</Paragraphs>
  <Slides>24</Slides>
  <Notes>4</Notes>
  <HiddenSlides>0</HiddenSlides>
  <MMClips>0</MMClips>
  <ScaleCrop>false</ScaleCrop>
  <HeadingPairs>
    <vt:vector size="6" baseType="variant">
      <vt:variant>
        <vt:lpstr>Benyttede skrifttyper</vt:lpstr>
      </vt:variant>
      <vt:variant>
        <vt:i4>9</vt:i4>
      </vt:variant>
      <vt:variant>
        <vt:lpstr>Tema</vt:lpstr>
      </vt:variant>
      <vt:variant>
        <vt:i4>1</vt:i4>
      </vt:variant>
      <vt:variant>
        <vt:lpstr>Slidetitler</vt:lpstr>
      </vt:variant>
      <vt:variant>
        <vt:i4>24</vt:i4>
      </vt:variant>
    </vt:vector>
  </HeadingPairs>
  <TitlesOfParts>
    <vt:vector size="34" baseType="lpstr">
      <vt:lpstr>Arial</vt:lpstr>
      <vt:lpstr>Consolas</vt:lpstr>
      <vt:lpstr>Courier New</vt:lpstr>
      <vt:lpstr>Segoe Light</vt:lpstr>
      <vt:lpstr>Segoe UI</vt:lpstr>
      <vt:lpstr>Segoe UI Black</vt:lpstr>
      <vt:lpstr>Segoe UI Light</vt:lpstr>
      <vt:lpstr>Segoe UI Semibold</vt:lpstr>
      <vt:lpstr>Wingdings</vt:lpstr>
      <vt:lpstr>6-30540_Office_365_CloudRoadShow</vt:lpstr>
      <vt:lpstr>What is PnP and Basic operations</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Why use PnP core for basic operations?</vt:lpstr>
      <vt:lpstr>Plain CSOM example</vt:lpstr>
      <vt:lpstr>PnP core web extensions example</vt:lpstr>
      <vt:lpstr>PowerPoint-præsentation</vt:lpstr>
      <vt:lpstr>PowerPoint-præsentation</vt:lpstr>
      <vt:lpstr>PowerPoint-præsentation</vt:lpstr>
      <vt:lpstr>PowerPoint-præsentation</vt:lpstr>
      <vt:lpstr>PowerPoint-præsentation</vt:lpstr>
      <vt:lpstr>How to participate to the PnP initiative?</vt:lpstr>
      <vt:lpstr>Why to contribute?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2018-11-11T12:11:39Z</dcterms:created>
  <dcterms:modified xsi:type="dcterms:W3CDTF">2018-11-11T12:13:55Z</dcterms:modified>
</cp:coreProperties>
</file>